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sldIdLst>
    <p:sldId id="256" r:id="rId2"/>
    <p:sldId id="301" r:id="rId3"/>
    <p:sldId id="303" r:id="rId4"/>
    <p:sldId id="302" r:id="rId5"/>
    <p:sldId id="312" r:id="rId6"/>
    <p:sldId id="320" r:id="rId7"/>
    <p:sldId id="314" r:id="rId8"/>
    <p:sldId id="305" r:id="rId9"/>
    <p:sldId id="306" r:id="rId10"/>
    <p:sldId id="308" r:id="rId11"/>
    <p:sldId id="309" r:id="rId12"/>
    <p:sldId id="310" r:id="rId13"/>
    <p:sldId id="315" r:id="rId14"/>
    <p:sldId id="321" r:id="rId15"/>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626" autoAdjust="0"/>
    <p:restoredTop sz="78266" autoAdjust="0"/>
  </p:normalViewPr>
  <p:slideViewPr>
    <p:cSldViewPr snapToGrid="0">
      <p:cViewPr varScale="1">
        <p:scale>
          <a:sx n="52" d="100"/>
          <a:sy n="52" d="100"/>
        </p:scale>
        <p:origin x="-102" y="-13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118" d="100"/>
          <a:sy n="118" d="100"/>
        </p:scale>
        <p:origin x="-1248" y="91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ACD258-E7CB-4A2A-B9F6-4902A46A70D4}" type="doc">
      <dgm:prSet loTypeId="urn:microsoft.com/office/officeart/2005/8/layout/chevron1" loCatId="process" qsTypeId="urn:microsoft.com/office/officeart/2005/8/quickstyle/simple1" qsCatId="simple" csTypeId="urn:microsoft.com/office/officeart/2005/8/colors/accent1_2" csCatId="accent1" phldr="1"/>
      <dgm:spPr/>
    </dgm:pt>
    <dgm:pt modelId="{2661824A-FEDF-41E3-B445-58398E115FE7}">
      <dgm:prSet phldrT="[Text]" custT="1"/>
      <dgm:spPr/>
      <dgm:t>
        <a:bodyPr/>
        <a:lstStyle/>
        <a:p>
          <a:r>
            <a:rPr lang="en-US" sz="1200" dirty="0" smtClean="0">
              <a:solidFill>
                <a:schemeClr val="bg1"/>
              </a:solidFill>
            </a:rPr>
            <a:t>1. Self Management</a:t>
          </a:r>
          <a:endParaRPr lang="en-NZ" sz="1200" dirty="0">
            <a:solidFill>
              <a:schemeClr val="bg1"/>
            </a:solidFill>
          </a:endParaRPr>
        </a:p>
      </dgm:t>
    </dgm:pt>
    <dgm:pt modelId="{40C16987-5BCC-4BC6-A258-AC0116F37A7C}" type="parTrans" cxnId="{1EEAA39F-8AE2-4CE7-AEAE-3A0F910624FC}">
      <dgm:prSet/>
      <dgm:spPr/>
      <dgm:t>
        <a:bodyPr/>
        <a:lstStyle/>
        <a:p>
          <a:endParaRPr lang="en-NZ"/>
        </a:p>
      </dgm:t>
    </dgm:pt>
    <dgm:pt modelId="{1996E380-C3CB-4FFD-90D7-17038F82EA70}" type="sibTrans" cxnId="{1EEAA39F-8AE2-4CE7-AEAE-3A0F910624FC}">
      <dgm:prSet/>
      <dgm:spPr/>
      <dgm:t>
        <a:bodyPr/>
        <a:lstStyle/>
        <a:p>
          <a:endParaRPr lang="en-NZ"/>
        </a:p>
      </dgm:t>
    </dgm:pt>
    <dgm:pt modelId="{0463B4F0-6F0D-48F0-9B26-EFA06F192D9F}">
      <dgm:prSet phldrT="[Text]" custT="1"/>
      <dgm:spPr/>
      <dgm:t>
        <a:bodyPr/>
        <a:lstStyle/>
        <a:p>
          <a:r>
            <a:rPr lang="en-US" sz="1200" dirty="0" smtClean="0">
              <a:solidFill>
                <a:schemeClr val="bg1"/>
              </a:solidFill>
            </a:rPr>
            <a:t>2.Planning</a:t>
          </a:r>
          <a:endParaRPr lang="en-NZ" sz="1200" dirty="0">
            <a:solidFill>
              <a:schemeClr val="bg1"/>
            </a:solidFill>
          </a:endParaRPr>
        </a:p>
      </dgm:t>
    </dgm:pt>
    <dgm:pt modelId="{F730085F-125C-45EE-8B9B-1BF55014CB4D}" type="parTrans" cxnId="{57F178ED-1E2A-4060-BB10-1774167FB64C}">
      <dgm:prSet/>
      <dgm:spPr/>
      <dgm:t>
        <a:bodyPr/>
        <a:lstStyle/>
        <a:p>
          <a:endParaRPr lang="en-NZ"/>
        </a:p>
      </dgm:t>
    </dgm:pt>
    <dgm:pt modelId="{129AF0C5-C4B0-46F4-9588-7E3B4471F416}" type="sibTrans" cxnId="{57F178ED-1E2A-4060-BB10-1774167FB64C}">
      <dgm:prSet/>
      <dgm:spPr/>
      <dgm:t>
        <a:bodyPr/>
        <a:lstStyle/>
        <a:p>
          <a:endParaRPr lang="en-NZ"/>
        </a:p>
      </dgm:t>
    </dgm:pt>
    <dgm:pt modelId="{3D4E6428-871F-4696-8253-88D35D3808D9}">
      <dgm:prSet phldrT="[Text]"/>
      <dgm:spPr/>
      <dgm:t>
        <a:bodyPr/>
        <a:lstStyle/>
        <a:p>
          <a:r>
            <a:rPr lang="en-US" dirty="0" smtClean="0">
              <a:solidFill>
                <a:schemeClr val="bg1"/>
              </a:solidFill>
            </a:rPr>
            <a:t>3. Integration</a:t>
          </a:r>
          <a:endParaRPr lang="en-NZ" dirty="0">
            <a:solidFill>
              <a:schemeClr val="bg1"/>
            </a:solidFill>
          </a:endParaRPr>
        </a:p>
      </dgm:t>
    </dgm:pt>
    <dgm:pt modelId="{3D909A62-5737-45E1-8D7D-3F938A8D23BC}" type="parTrans" cxnId="{28A67B29-5529-4844-8E62-EA83E8172F2F}">
      <dgm:prSet/>
      <dgm:spPr/>
      <dgm:t>
        <a:bodyPr/>
        <a:lstStyle/>
        <a:p>
          <a:endParaRPr lang="en-NZ"/>
        </a:p>
      </dgm:t>
    </dgm:pt>
    <dgm:pt modelId="{8BD48585-B64F-457C-82A2-F45177E4237D}" type="sibTrans" cxnId="{28A67B29-5529-4844-8E62-EA83E8172F2F}">
      <dgm:prSet/>
      <dgm:spPr/>
      <dgm:t>
        <a:bodyPr/>
        <a:lstStyle/>
        <a:p>
          <a:endParaRPr lang="en-NZ"/>
        </a:p>
      </dgm:t>
    </dgm:pt>
    <dgm:pt modelId="{0F249466-0C8A-47DD-928E-84F8E935ABF5}">
      <dgm:prSet phldrT="[Text]"/>
      <dgm:spPr/>
      <dgm:t>
        <a:bodyPr/>
        <a:lstStyle/>
        <a:p>
          <a:r>
            <a:rPr lang="en-US" dirty="0" smtClean="0">
              <a:solidFill>
                <a:schemeClr val="bg1"/>
              </a:solidFill>
            </a:rPr>
            <a:t>4. Quality</a:t>
          </a:r>
          <a:endParaRPr lang="en-NZ" dirty="0">
            <a:solidFill>
              <a:schemeClr val="bg1"/>
            </a:solidFill>
          </a:endParaRPr>
        </a:p>
      </dgm:t>
    </dgm:pt>
    <dgm:pt modelId="{C5C8FDF6-D7C9-45B7-BA0B-3466141D23EF}" type="parTrans" cxnId="{C315F08B-413C-409A-87DB-EA00C6906DDB}">
      <dgm:prSet/>
      <dgm:spPr/>
      <dgm:t>
        <a:bodyPr/>
        <a:lstStyle/>
        <a:p>
          <a:endParaRPr lang="en-NZ"/>
        </a:p>
      </dgm:t>
    </dgm:pt>
    <dgm:pt modelId="{F6AE2B02-1028-4D0D-BE5B-F7BFA239ED51}" type="sibTrans" cxnId="{C315F08B-413C-409A-87DB-EA00C6906DDB}">
      <dgm:prSet/>
      <dgm:spPr/>
      <dgm:t>
        <a:bodyPr/>
        <a:lstStyle/>
        <a:p>
          <a:endParaRPr lang="en-NZ"/>
        </a:p>
      </dgm:t>
    </dgm:pt>
    <dgm:pt modelId="{6646E139-5148-473C-BD8C-A8B8B28D294E}">
      <dgm:prSet phldrT="[Text]"/>
      <dgm:spPr/>
      <dgm:t>
        <a:bodyPr/>
        <a:lstStyle/>
        <a:p>
          <a:r>
            <a:rPr lang="en-US" dirty="0" smtClean="0">
              <a:solidFill>
                <a:schemeClr val="bg1"/>
              </a:solidFill>
            </a:rPr>
            <a:t>5. Last days of Life</a:t>
          </a:r>
          <a:endParaRPr lang="en-NZ" dirty="0">
            <a:solidFill>
              <a:schemeClr val="bg1"/>
            </a:solidFill>
          </a:endParaRPr>
        </a:p>
      </dgm:t>
    </dgm:pt>
    <dgm:pt modelId="{2EF43A1A-C505-40A5-A1AD-D15B029CA0D6}" type="parTrans" cxnId="{F31560ED-F237-4CD1-B1B7-D5560F499851}">
      <dgm:prSet/>
      <dgm:spPr/>
      <dgm:t>
        <a:bodyPr/>
        <a:lstStyle/>
        <a:p>
          <a:endParaRPr lang="en-NZ"/>
        </a:p>
      </dgm:t>
    </dgm:pt>
    <dgm:pt modelId="{E056C55F-5F3E-4914-AC64-1C1EA125F78A}" type="sibTrans" cxnId="{F31560ED-F237-4CD1-B1B7-D5560F499851}">
      <dgm:prSet/>
      <dgm:spPr/>
      <dgm:t>
        <a:bodyPr/>
        <a:lstStyle/>
        <a:p>
          <a:endParaRPr lang="en-NZ"/>
        </a:p>
      </dgm:t>
    </dgm:pt>
    <dgm:pt modelId="{D489312F-2D14-4723-9671-7896A71906DD}">
      <dgm:prSet phldrT="[Text]"/>
      <dgm:spPr/>
      <dgm:t>
        <a:bodyPr/>
        <a:lstStyle/>
        <a:p>
          <a:r>
            <a:rPr lang="en-US" dirty="0" smtClean="0">
              <a:solidFill>
                <a:schemeClr val="bg1"/>
              </a:solidFill>
            </a:rPr>
            <a:t>6. After Death Support</a:t>
          </a:r>
          <a:endParaRPr lang="en-NZ" dirty="0">
            <a:solidFill>
              <a:schemeClr val="bg1"/>
            </a:solidFill>
          </a:endParaRPr>
        </a:p>
      </dgm:t>
    </dgm:pt>
    <dgm:pt modelId="{79BDC41B-29D8-4DEA-9372-87C81CF3DF25}" type="parTrans" cxnId="{E13BA56E-F2A9-4BAB-92DE-31B42EC9DBBE}">
      <dgm:prSet/>
      <dgm:spPr/>
      <dgm:t>
        <a:bodyPr/>
        <a:lstStyle/>
        <a:p>
          <a:endParaRPr lang="en-NZ"/>
        </a:p>
      </dgm:t>
    </dgm:pt>
    <dgm:pt modelId="{6924D228-B84E-43F2-A424-550A04955604}" type="sibTrans" cxnId="{E13BA56E-F2A9-4BAB-92DE-31B42EC9DBBE}">
      <dgm:prSet/>
      <dgm:spPr/>
      <dgm:t>
        <a:bodyPr/>
        <a:lstStyle/>
        <a:p>
          <a:endParaRPr lang="en-NZ"/>
        </a:p>
      </dgm:t>
    </dgm:pt>
    <dgm:pt modelId="{2F75946A-D7E8-4CBF-8B1B-A419AB5E2653}" type="pres">
      <dgm:prSet presAssocID="{B1ACD258-E7CB-4A2A-B9F6-4902A46A70D4}" presName="Name0" presStyleCnt="0">
        <dgm:presLayoutVars>
          <dgm:dir/>
          <dgm:animLvl val="lvl"/>
          <dgm:resizeHandles val="exact"/>
        </dgm:presLayoutVars>
      </dgm:prSet>
      <dgm:spPr/>
    </dgm:pt>
    <dgm:pt modelId="{75C70E57-E2AB-4C87-BFEB-C7865F966F6F}" type="pres">
      <dgm:prSet presAssocID="{2661824A-FEDF-41E3-B445-58398E115FE7}" presName="parTxOnly" presStyleLbl="node1" presStyleIdx="0" presStyleCnt="6" custScaleX="206947" custScaleY="225803" custLinFactX="45951" custLinFactNeighborX="100000" custLinFactNeighborY="8584">
        <dgm:presLayoutVars>
          <dgm:chMax val="0"/>
          <dgm:chPref val="0"/>
          <dgm:bulletEnabled val="1"/>
        </dgm:presLayoutVars>
      </dgm:prSet>
      <dgm:spPr/>
      <dgm:t>
        <a:bodyPr/>
        <a:lstStyle/>
        <a:p>
          <a:endParaRPr lang="en-NZ"/>
        </a:p>
      </dgm:t>
    </dgm:pt>
    <dgm:pt modelId="{55CE465F-2D58-42F2-95B7-7035049ED5AA}" type="pres">
      <dgm:prSet presAssocID="{1996E380-C3CB-4FFD-90D7-17038F82EA70}" presName="parTxOnlySpace" presStyleCnt="0"/>
      <dgm:spPr/>
    </dgm:pt>
    <dgm:pt modelId="{5F5A3115-8251-45C8-B786-14D03A6C1B2B}" type="pres">
      <dgm:prSet presAssocID="{0463B4F0-6F0D-48F0-9B26-EFA06F192D9F}" presName="parTxOnly" presStyleLbl="node1" presStyleIdx="1" presStyleCnt="6" custScaleX="173241" custScaleY="219448" custLinFactX="25719" custLinFactNeighborX="100000" custLinFactNeighborY="8585">
        <dgm:presLayoutVars>
          <dgm:chMax val="0"/>
          <dgm:chPref val="0"/>
          <dgm:bulletEnabled val="1"/>
        </dgm:presLayoutVars>
      </dgm:prSet>
      <dgm:spPr/>
      <dgm:t>
        <a:bodyPr/>
        <a:lstStyle/>
        <a:p>
          <a:endParaRPr lang="en-NZ"/>
        </a:p>
      </dgm:t>
    </dgm:pt>
    <dgm:pt modelId="{5C64E1B4-85F3-4C16-AA41-6FF264E212DA}" type="pres">
      <dgm:prSet presAssocID="{129AF0C5-C4B0-46F4-9588-7E3B4471F416}" presName="parTxOnlySpace" presStyleCnt="0"/>
      <dgm:spPr/>
    </dgm:pt>
    <dgm:pt modelId="{6568056B-432A-49D0-A2DB-89D970861C5A}" type="pres">
      <dgm:prSet presAssocID="{3D4E6428-871F-4696-8253-88D35D3808D9}" presName="parTxOnly" presStyleLbl="node1" presStyleIdx="2" presStyleCnt="6" custScaleX="169474" custScaleY="221762" custLinFactX="4336" custLinFactNeighborX="100000" custLinFactNeighborY="8707">
        <dgm:presLayoutVars>
          <dgm:chMax val="0"/>
          <dgm:chPref val="0"/>
          <dgm:bulletEnabled val="1"/>
        </dgm:presLayoutVars>
      </dgm:prSet>
      <dgm:spPr/>
      <dgm:t>
        <a:bodyPr/>
        <a:lstStyle/>
        <a:p>
          <a:endParaRPr lang="en-NZ"/>
        </a:p>
      </dgm:t>
    </dgm:pt>
    <dgm:pt modelId="{CD93095A-963A-45A4-8A03-DA81CBCB36C6}" type="pres">
      <dgm:prSet presAssocID="{8BD48585-B64F-457C-82A2-F45177E4237D}" presName="parTxOnlySpace" presStyleCnt="0"/>
      <dgm:spPr/>
    </dgm:pt>
    <dgm:pt modelId="{C44484A2-E112-49DE-936F-8F4C25472F83}" type="pres">
      <dgm:prSet presAssocID="{0F249466-0C8A-47DD-928E-84F8E935ABF5}" presName="parTxOnly" presStyleLbl="node1" presStyleIdx="3" presStyleCnt="6" custScaleX="161517" custScaleY="223036" custLinFactNeighborX="-71984" custLinFactNeighborY="9118">
        <dgm:presLayoutVars>
          <dgm:chMax val="0"/>
          <dgm:chPref val="0"/>
          <dgm:bulletEnabled val="1"/>
        </dgm:presLayoutVars>
      </dgm:prSet>
      <dgm:spPr/>
      <dgm:t>
        <a:bodyPr/>
        <a:lstStyle/>
        <a:p>
          <a:endParaRPr lang="en-NZ"/>
        </a:p>
      </dgm:t>
    </dgm:pt>
    <dgm:pt modelId="{D0F463AC-D817-4231-BCDC-05F9DF0ABC58}" type="pres">
      <dgm:prSet presAssocID="{F6AE2B02-1028-4D0D-BE5B-F7BFA239ED51}" presName="parTxOnlySpace" presStyleCnt="0"/>
      <dgm:spPr/>
    </dgm:pt>
    <dgm:pt modelId="{FAC1F7CF-E39C-4ACB-89F1-DEF753E46655}" type="pres">
      <dgm:prSet presAssocID="{6646E139-5148-473C-BD8C-A8B8B28D294E}" presName="parTxOnly" presStyleLbl="node1" presStyleIdx="4" presStyleCnt="6" custScaleX="169937" custScaleY="217432" custLinFactX="-18084" custLinFactNeighborX="-100000" custLinFactNeighborY="5906">
        <dgm:presLayoutVars>
          <dgm:chMax val="0"/>
          <dgm:chPref val="0"/>
          <dgm:bulletEnabled val="1"/>
        </dgm:presLayoutVars>
      </dgm:prSet>
      <dgm:spPr/>
      <dgm:t>
        <a:bodyPr/>
        <a:lstStyle/>
        <a:p>
          <a:endParaRPr lang="en-NZ"/>
        </a:p>
      </dgm:t>
    </dgm:pt>
    <dgm:pt modelId="{35DD614C-5755-4267-8686-6F1ABBC4E4BD}" type="pres">
      <dgm:prSet presAssocID="{E056C55F-5F3E-4914-AC64-1C1EA125F78A}" presName="parTxOnlySpace" presStyleCnt="0"/>
      <dgm:spPr/>
    </dgm:pt>
    <dgm:pt modelId="{1426B362-A8A7-4344-9F64-5583ED4497B4}" type="pres">
      <dgm:prSet presAssocID="{D489312F-2D14-4723-9671-7896A71906DD}" presName="parTxOnly" presStyleLbl="node1" presStyleIdx="5" presStyleCnt="6" custScaleX="168767" custScaleY="221622" custLinFactX="-38848" custLinFactNeighborX="-100000" custLinFactNeighborY="2401">
        <dgm:presLayoutVars>
          <dgm:chMax val="0"/>
          <dgm:chPref val="0"/>
          <dgm:bulletEnabled val="1"/>
        </dgm:presLayoutVars>
      </dgm:prSet>
      <dgm:spPr/>
      <dgm:t>
        <a:bodyPr/>
        <a:lstStyle/>
        <a:p>
          <a:endParaRPr lang="en-NZ"/>
        </a:p>
      </dgm:t>
    </dgm:pt>
  </dgm:ptLst>
  <dgm:cxnLst>
    <dgm:cxn modelId="{E19FB1BB-11F2-4835-8E14-64CF3844FE92}" type="presOf" srcId="{6646E139-5148-473C-BD8C-A8B8B28D294E}" destId="{FAC1F7CF-E39C-4ACB-89F1-DEF753E46655}" srcOrd="0" destOrd="0" presId="urn:microsoft.com/office/officeart/2005/8/layout/chevron1"/>
    <dgm:cxn modelId="{7E9EFA14-3C99-4784-B604-1D19543CFD32}" type="presOf" srcId="{2661824A-FEDF-41E3-B445-58398E115FE7}" destId="{75C70E57-E2AB-4C87-BFEB-C7865F966F6F}" srcOrd="0" destOrd="0" presId="urn:microsoft.com/office/officeart/2005/8/layout/chevron1"/>
    <dgm:cxn modelId="{57F178ED-1E2A-4060-BB10-1774167FB64C}" srcId="{B1ACD258-E7CB-4A2A-B9F6-4902A46A70D4}" destId="{0463B4F0-6F0D-48F0-9B26-EFA06F192D9F}" srcOrd="1" destOrd="0" parTransId="{F730085F-125C-45EE-8B9B-1BF55014CB4D}" sibTransId="{129AF0C5-C4B0-46F4-9588-7E3B4471F416}"/>
    <dgm:cxn modelId="{28A67B29-5529-4844-8E62-EA83E8172F2F}" srcId="{B1ACD258-E7CB-4A2A-B9F6-4902A46A70D4}" destId="{3D4E6428-871F-4696-8253-88D35D3808D9}" srcOrd="2" destOrd="0" parTransId="{3D909A62-5737-45E1-8D7D-3F938A8D23BC}" sibTransId="{8BD48585-B64F-457C-82A2-F45177E4237D}"/>
    <dgm:cxn modelId="{1EEAA39F-8AE2-4CE7-AEAE-3A0F910624FC}" srcId="{B1ACD258-E7CB-4A2A-B9F6-4902A46A70D4}" destId="{2661824A-FEDF-41E3-B445-58398E115FE7}" srcOrd="0" destOrd="0" parTransId="{40C16987-5BCC-4BC6-A258-AC0116F37A7C}" sibTransId="{1996E380-C3CB-4FFD-90D7-17038F82EA70}"/>
    <dgm:cxn modelId="{020AE7EF-9C8A-4EAF-8BDD-6B957EF67BEE}" type="presOf" srcId="{0463B4F0-6F0D-48F0-9B26-EFA06F192D9F}" destId="{5F5A3115-8251-45C8-B786-14D03A6C1B2B}" srcOrd="0" destOrd="0" presId="urn:microsoft.com/office/officeart/2005/8/layout/chevron1"/>
    <dgm:cxn modelId="{E13BA56E-F2A9-4BAB-92DE-31B42EC9DBBE}" srcId="{B1ACD258-E7CB-4A2A-B9F6-4902A46A70D4}" destId="{D489312F-2D14-4723-9671-7896A71906DD}" srcOrd="5" destOrd="0" parTransId="{79BDC41B-29D8-4DEA-9372-87C81CF3DF25}" sibTransId="{6924D228-B84E-43F2-A424-550A04955604}"/>
    <dgm:cxn modelId="{A7136D83-630C-4C2B-921B-ADCB17380930}" type="presOf" srcId="{B1ACD258-E7CB-4A2A-B9F6-4902A46A70D4}" destId="{2F75946A-D7E8-4CBF-8B1B-A419AB5E2653}" srcOrd="0" destOrd="0" presId="urn:microsoft.com/office/officeart/2005/8/layout/chevron1"/>
    <dgm:cxn modelId="{F95F0593-1608-47A3-86C7-D3EE7FD86763}" type="presOf" srcId="{0F249466-0C8A-47DD-928E-84F8E935ABF5}" destId="{C44484A2-E112-49DE-936F-8F4C25472F83}" srcOrd="0" destOrd="0" presId="urn:microsoft.com/office/officeart/2005/8/layout/chevron1"/>
    <dgm:cxn modelId="{C315F08B-413C-409A-87DB-EA00C6906DDB}" srcId="{B1ACD258-E7CB-4A2A-B9F6-4902A46A70D4}" destId="{0F249466-0C8A-47DD-928E-84F8E935ABF5}" srcOrd="3" destOrd="0" parTransId="{C5C8FDF6-D7C9-45B7-BA0B-3466141D23EF}" sibTransId="{F6AE2B02-1028-4D0D-BE5B-F7BFA239ED51}"/>
    <dgm:cxn modelId="{90F5A467-B984-43F6-A138-8BA7F2FF5B01}" type="presOf" srcId="{3D4E6428-871F-4696-8253-88D35D3808D9}" destId="{6568056B-432A-49D0-A2DB-89D970861C5A}" srcOrd="0" destOrd="0" presId="urn:microsoft.com/office/officeart/2005/8/layout/chevron1"/>
    <dgm:cxn modelId="{F31560ED-F237-4CD1-B1B7-D5560F499851}" srcId="{B1ACD258-E7CB-4A2A-B9F6-4902A46A70D4}" destId="{6646E139-5148-473C-BD8C-A8B8B28D294E}" srcOrd="4" destOrd="0" parTransId="{2EF43A1A-C505-40A5-A1AD-D15B029CA0D6}" sibTransId="{E056C55F-5F3E-4914-AC64-1C1EA125F78A}"/>
    <dgm:cxn modelId="{C91B2367-3553-4D71-A091-3BCFFA60B777}" type="presOf" srcId="{D489312F-2D14-4723-9671-7896A71906DD}" destId="{1426B362-A8A7-4344-9F64-5583ED4497B4}" srcOrd="0" destOrd="0" presId="urn:microsoft.com/office/officeart/2005/8/layout/chevron1"/>
    <dgm:cxn modelId="{41202B0F-F8F4-4FA6-B58A-E400104FE011}" type="presParOf" srcId="{2F75946A-D7E8-4CBF-8B1B-A419AB5E2653}" destId="{75C70E57-E2AB-4C87-BFEB-C7865F966F6F}" srcOrd="0" destOrd="0" presId="urn:microsoft.com/office/officeart/2005/8/layout/chevron1"/>
    <dgm:cxn modelId="{AAA69AEA-49F3-4C5A-B799-0EDA1422D60B}" type="presParOf" srcId="{2F75946A-D7E8-4CBF-8B1B-A419AB5E2653}" destId="{55CE465F-2D58-42F2-95B7-7035049ED5AA}" srcOrd="1" destOrd="0" presId="urn:microsoft.com/office/officeart/2005/8/layout/chevron1"/>
    <dgm:cxn modelId="{97CFF2BE-1CD3-4E29-8560-DBD5EE5A256B}" type="presParOf" srcId="{2F75946A-D7E8-4CBF-8B1B-A419AB5E2653}" destId="{5F5A3115-8251-45C8-B786-14D03A6C1B2B}" srcOrd="2" destOrd="0" presId="urn:microsoft.com/office/officeart/2005/8/layout/chevron1"/>
    <dgm:cxn modelId="{856296CE-84FF-4DCC-B1EB-0265862107EF}" type="presParOf" srcId="{2F75946A-D7E8-4CBF-8B1B-A419AB5E2653}" destId="{5C64E1B4-85F3-4C16-AA41-6FF264E212DA}" srcOrd="3" destOrd="0" presId="urn:microsoft.com/office/officeart/2005/8/layout/chevron1"/>
    <dgm:cxn modelId="{3A57F316-7605-4F50-8922-056A42F415D5}" type="presParOf" srcId="{2F75946A-D7E8-4CBF-8B1B-A419AB5E2653}" destId="{6568056B-432A-49D0-A2DB-89D970861C5A}" srcOrd="4" destOrd="0" presId="urn:microsoft.com/office/officeart/2005/8/layout/chevron1"/>
    <dgm:cxn modelId="{2608DC1D-3D86-4680-9AD7-4859271F0CFB}" type="presParOf" srcId="{2F75946A-D7E8-4CBF-8B1B-A419AB5E2653}" destId="{CD93095A-963A-45A4-8A03-DA81CBCB36C6}" srcOrd="5" destOrd="0" presId="urn:microsoft.com/office/officeart/2005/8/layout/chevron1"/>
    <dgm:cxn modelId="{8959FBCB-B3AB-456E-9260-ACFFC098D21D}" type="presParOf" srcId="{2F75946A-D7E8-4CBF-8B1B-A419AB5E2653}" destId="{C44484A2-E112-49DE-936F-8F4C25472F83}" srcOrd="6" destOrd="0" presId="urn:microsoft.com/office/officeart/2005/8/layout/chevron1"/>
    <dgm:cxn modelId="{34582A62-BDAE-4CA2-A8DF-F35733306ECC}" type="presParOf" srcId="{2F75946A-D7E8-4CBF-8B1B-A419AB5E2653}" destId="{D0F463AC-D817-4231-BCDC-05F9DF0ABC58}" srcOrd="7" destOrd="0" presId="urn:microsoft.com/office/officeart/2005/8/layout/chevron1"/>
    <dgm:cxn modelId="{7433AAC8-84C3-471D-B349-5C039976C928}" type="presParOf" srcId="{2F75946A-D7E8-4CBF-8B1B-A419AB5E2653}" destId="{FAC1F7CF-E39C-4ACB-89F1-DEF753E46655}" srcOrd="8" destOrd="0" presId="urn:microsoft.com/office/officeart/2005/8/layout/chevron1"/>
    <dgm:cxn modelId="{0254A712-E13C-476C-8394-0EE9A3E5DDF0}" type="presParOf" srcId="{2F75946A-D7E8-4CBF-8B1B-A419AB5E2653}" destId="{35DD614C-5755-4267-8686-6F1ABBC4E4BD}" srcOrd="9" destOrd="0" presId="urn:microsoft.com/office/officeart/2005/8/layout/chevron1"/>
    <dgm:cxn modelId="{3BAD515E-F1A7-44C8-B759-0C1F82F1ED48}" type="presParOf" srcId="{2F75946A-D7E8-4CBF-8B1B-A419AB5E2653}" destId="{1426B362-A8A7-4344-9F64-5583ED4497B4}" srcOrd="10"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0E6DE01-DC24-40A7-AAFD-CCEFBE6547EB}" type="doc">
      <dgm:prSet loTypeId="urn:microsoft.com/office/officeart/2005/8/layout/chevron1" loCatId="process" qsTypeId="urn:microsoft.com/office/officeart/2005/8/quickstyle/3d2" qsCatId="3D" csTypeId="urn:microsoft.com/office/officeart/2005/8/colors/accent1_2" csCatId="accent1" phldr="1"/>
      <dgm:spPr/>
    </dgm:pt>
    <dgm:pt modelId="{8E2FCB35-77DF-4D90-B4BE-110F8E7F22F5}">
      <dgm:prSet phldrT="[Text]" custT="1"/>
      <dgm:spPr/>
      <dgm:t>
        <a:bodyPr/>
        <a:lstStyle/>
        <a:p>
          <a:r>
            <a:rPr lang="en-US" sz="2000" dirty="0" smtClean="0">
              <a:solidFill>
                <a:schemeClr val="bg1"/>
              </a:solidFill>
            </a:rPr>
            <a:t>1. Self management</a:t>
          </a:r>
          <a:endParaRPr lang="en-NZ" sz="2000" dirty="0">
            <a:solidFill>
              <a:schemeClr val="bg1"/>
            </a:solidFill>
          </a:endParaRPr>
        </a:p>
      </dgm:t>
    </dgm:pt>
    <dgm:pt modelId="{5845CBC8-8F71-464C-B67C-EC3EA36B3893}" type="parTrans" cxnId="{3D9A27C9-4C36-45A1-A589-640C948FD254}">
      <dgm:prSet/>
      <dgm:spPr/>
      <dgm:t>
        <a:bodyPr/>
        <a:lstStyle/>
        <a:p>
          <a:endParaRPr lang="en-NZ"/>
        </a:p>
      </dgm:t>
    </dgm:pt>
    <dgm:pt modelId="{A48A855D-F38E-4E59-AB0D-1E1F77DD6F47}" type="sibTrans" cxnId="{3D9A27C9-4C36-45A1-A589-640C948FD254}">
      <dgm:prSet/>
      <dgm:spPr/>
      <dgm:t>
        <a:bodyPr/>
        <a:lstStyle/>
        <a:p>
          <a:endParaRPr lang="en-NZ"/>
        </a:p>
      </dgm:t>
    </dgm:pt>
    <dgm:pt modelId="{EB1CA797-F0F9-468E-BBB8-2F742A2BEAAB}" type="pres">
      <dgm:prSet presAssocID="{10E6DE01-DC24-40A7-AAFD-CCEFBE6547EB}" presName="Name0" presStyleCnt="0">
        <dgm:presLayoutVars>
          <dgm:dir/>
          <dgm:animLvl val="lvl"/>
          <dgm:resizeHandles val="exact"/>
        </dgm:presLayoutVars>
      </dgm:prSet>
      <dgm:spPr/>
    </dgm:pt>
    <dgm:pt modelId="{B84B2654-50D8-48C4-99AA-13531D3A4C90}" type="pres">
      <dgm:prSet presAssocID="{8E2FCB35-77DF-4D90-B4BE-110F8E7F22F5}" presName="parTxOnly" presStyleLbl="node1" presStyleIdx="0" presStyleCnt="1" custLinFactNeighborX="-831" custLinFactNeighborY="-33621">
        <dgm:presLayoutVars>
          <dgm:chMax val="0"/>
          <dgm:chPref val="0"/>
          <dgm:bulletEnabled val="1"/>
        </dgm:presLayoutVars>
      </dgm:prSet>
      <dgm:spPr/>
      <dgm:t>
        <a:bodyPr/>
        <a:lstStyle/>
        <a:p>
          <a:endParaRPr lang="en-NZ"/>
        </a:p>
      </dgm:t>
    </dgm:pt>
  </dgm:ptLst>
  <dgm:cxnLst>
    <dgm:cxn modelId="{1B8C7A6D-BE51-4FEC-A1F0-05F3A948B2EC}" type="presOf" srcId="{8E2FCB35-77DF-4D90-B4BE-110F8E7F22F5}" destId="{B84B2654-50D8-48C4-99AA-13531D3A4C90}" srcOrd="0" destOrd="0" presId="urn:microsoft.com/office/officeart/2005/8/layout/chevron1"/>
    <dgm:cxn modelId="{1D56ECC3-F7D1-474C-82D3-E034E92E7448}" type="presOf" srcId="{10E6DE01-DC24-40A7-AAFD-CCEFBE6547EB}" destId="{EB1CA797-F0F9-468E-BBB8-2F742A2BEAAB}" srcOrd="0" destOrd="0" presId="urn:microsoft.com/office/officeart/2005/8/layout/chevron1"/>
    <dgm:cxn modelId="{3D9A27C9-4C36-45A1-A589-640C948FD254}" srcId="{10E6DE01-DC24-40A7-AAFD-CCEFBE6547EB}" destId="{8E2FCB35-77DF-4D90-B4BE-110F8E7F22F5}" srcOrd="0" destOrd="0" parTransId="{5845CBC8-8F71-464C-B67C-EC3EA36B3893}" sibTransId="{A48A855D-F38E-4E59-AB0D-1E1F77DD6F47}"/>
    <dgm:cxn modelId="{21AF10E8-97A4-4892-B47E-6D6C49896429}" type="presParOf" srcId="{EB1CA797-F0F9-468E-BBB8-2F742A2BEAAB}" destId="{B84B2654-50D8-48C4-99AA-13531D3A4C90}" srcOrd="0"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0E6DE01-DC24-40A7-AAFD-CCEFBE6547EB}" type="doc">
      <dgm:prSet loTypeId="urn:microsoft.com/office/officeart/2005/8/layout/chevron1" loCatId="process" qsTypeId="urn:microsoft.com/office/officeart/2005/8/quickstyle/3d2" qsCatId="3D" csTypeId="urn:microsoft.com/office/officeart/2005/8/colors/accent1_2" csCatId="accent1" phldr="1"/>
      <dgm:spPr/>
    </dgm:pt>
    <dgm:pt modelId="{8E2FCB35-77DF-4D90-B4BE-110F8E7F22F5}">
      <dgm:prSet phldrT="[Text]"/>
      <dgm:spPr/>
      <dgm:t>
        <a:bodyPr/>
        <a:lstStyle/>
        <a:p>
          <a:r>
            <a:rPr lang="en-US" dirty="0" smtClean="0">
              <a:solidFill>
                <a:schemeClr val="bg1"/>
              </a:solidFill>
            </a:rPr>
            <a:t>2. Planning</a:t>
          </a:r>
          <a:endParaRPr lang="en-NZ" dirty="0">
            <a:solidFill>
              <a:schemeClr val="bg1"/>
            </a:solidFill>
          </a:endParaRPr>
        </a:p>
      </dgm:t>
    </dgm:pt>
    <dgm:pt modelId="{5845CBC8-8F71-464C-B67C-EC3EA36B3893}" type="parTrans" cxnId="{3D9A27C9-4C36-45A1-A589-640C948FD254}">
      <dgm:prSet/>
      <dgm:spPr/>
      <dgm:t>
        <a:bodyPr/>
        <a:lstStyle/>
        <a:p>
          <a:endParaRPr lang="en-NZ"/>
        </a:p>
      </dgm:t>
    </dgm:pt>
    <dgm:pt modelId="{A48A855D-F38E-4E59-AB0D-1E1F77DD6F47}" type="sibTrans" cxnId="{3D9A27C9-4C36-45A1-A589-640C948FD254}">
      <dgm:prSet/>
      <dgm:spPr/>
      <dgm:t>
        <a:bodyPr/>
        <a:lstStyle/>
        <a:p>
          <a:endParaRPr lang="en-NZ"/>
        </a:p>
      </dgm:t>
    </dgm:pt>
    <dgm:pt modelId="{EB1CA797-F0F9-468E-BBB8-2F742A2BEAAB}" type="pres">
      <dgm:prSet presAssocID="{10E6DE01-DC24-40A7-AAFD-CCEFBE6547EB}" presName="Name0" presStyleCnt="0">
        <dgm:presLayoutVars>
          <dgm:dir/>
          <dgm:animLvl val="lvl"/>
          <dgm:resizeHandles val="exact"/>
        </dgm:presLayoutVars>
      </dgm:prSet>
      <dgm:spPr/>
    </dgm:pt>
    <dgm:pt modelId="{B84B2654-50D8-48C4-99AA-13531D3A4C90}" type="pres">
      <dgm:prSet presAssocID="{8E2FCB35-77DF-4D90-B4BE-110F8E7F22F5}" presName="parTxOnly" presStyleLbl="node1" presStyleIdx="0" presStyleCnt="1" custLinFactNeighborX="1662" custLinFactNeighborY="-32582">
        <dgm:presLayoutVars>
          <dgm:chMax val="0"/>
          <dgm:chPref val="0"/>
          <dgm:bulletEnabled val="1"/>
        </dgm:presLayoutVars>
      </dgm:prSet>
      <dgm:spPr/>
      <dgm:t>
        <a:bodyPr/>
        <a:lstStyle/>
        <a:p>
          <a:endParaRPr lang="en-NZ"/>
        </a:p>
      </dgm:t>
    </dgm:pt>
  </dgm:ptLst>
  <dgm:cxnLst>
    <dgm:cxn modelId="{902420B6-7A05-40E9-ADFE-02C10473BD8A}" type="presOf" srcId="{8E2FCB35-77DF-4D90-B4BE-110F8E7F22F5}" destId="{B84B2654-50D8-48C4-99AA-13531D3A4C90}" srcOrd="0" destOrd="0" presId="urn:microsoft.com/office/officeart/2005/8/layout/chevron1"/>
    <dgm:cxn modelId="{46C4B576-105F-4F6C-AAFE-818642596D8B}" type="presOf" srcId="{10E6DE01-DC24-40A7-AAFD-CCEFBE6547EB}" destId="{EB1CA797-F0F9-468E-BBB8-2F742A2BEAAB}" srcOrd="0" destOrd="0" presId="urn:microsoft.com/office/officeart/2005/8/layout/chevron1"/>
    <dgm:cxn modelId="{3D9A27C9-4C36-45A1-A589-640C948FD254}" srcId="{10E6DE01-DC24-40A7-AAFD-CCEFBE6547EB}" destId="{8E2FCB35-77DF-4D90-B4BE-110F8E7F22F5}" srcOrd="0" destOrd="0" parTransId="{5845CBC8-8F71-464C-B67C-EC3EA36B3893}" sibTransId="{A48A855D-F38E-4E59-AB0D-1E1F77DD6F47}"/>
    <dgm:cxn modelId="{661E881D-7B18-409E-A36B-C98550067A13}" type="presParOf" srcId="{EB1CA797-F0F9-468E-BBB8-2F742A2BEAAB}" destId="{B84B2654-50D8-48C4-99AA-13531D3A4C90}" srcOrd="0"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0E6DE01-DC24-40A7-AAFD-CCEFBE6547EB}" type="doc">
      <dgm:prSet loTypeId="urn:microsoft.com/office/officeart/2005/8/layout/chevron1" loCatId="process" qsTypeId="urn:microsoft.com/office/officeart/2005/8/quickstyle/3d2" qsCatId="3D" csTypeId="urn:microsoft.com/office/officeart/2005/8/colors/accent1_2" csCatId="accent1" phldr="1"/>
      <dgm:spPr/>
    </dgm:pt>
    <dgm:pt modelId="{8E2FCB35-77DF-4D90-B4BE-110F8E7F22F5}">
      <dgm:prSet phldrT="[Text]"/>
      <dgm:spPr/>
      <dgm:t>
        <a:bodyPr/>
        <a:lstStyle/>
        <a:p>
          <a:r>
            <a:rPr lang="en-US" dirty="0" smtClean="0">
              <a:solidFill>
                <a:schemeClr val="bg1"/>
              </a:solidFill>
            </a:rPr>
            <a:t>3. Integration</a:t>
          </a:r>
          <a:endParaRPr lang="en-NZ" dirty="0">
            <a:solidFill>
              <a:schemeClr val="bg1"/>
            </a:solidFill>
          </a:endParaRPr>
        </a:p>
      </dgm:t>
    </dgm:pt>
    <dgm:pt modelId="{5845CBC8-8F71-464C-B67C-EC3EA36B3893}" type="parTrans" cxnId="{3D9A27C9-4C36-45A1-A589-640C948FD254}">
      <dgm:prSet/>
      <dgm:spPr/>
      <dgm:t>
        <a:bodyPr/>
        <a:lstStyle/>
        <a:p>
          <a:endParaRPr lang="en-NZ"/>
        </a:p>
      </dgm:t>
    </dgm:pt>
    <dgm:pt modelId="{A48A855D-F38E-4E59-AB0D-1E1F77DD6F47}" type="sibTrans" cxnId="{3D9A27C9-4C36-45A1-A589-640C948FD254}">
      <dgm:prSet/>
      <dgm:spPr/>
      <dgm:t>
        <a:bodyPr/>
        <a:lstStyle/>
        <a:p>
          <a:endParaRPr lang="en-NZ"/>
        </a:p>
      </dgm:t>
    </dgm:pt>
    <dgm:pt modelId="{EB1CA797-F0F9-468E-BBB8-2F742A2BEAAB}" type="pres">
      <dgm:prSet presAssocID="{10E6DE01-DC24-40A7-AAFD-CCEFBE6547EB}" presName="Name0" presStyleCnt="0">
        <dgm:presLayoutVars>
          <dgm:dir/>
          <dgm:animLvl val="lvl"/>
          <dgm:resizeHandles val="exact"/>
        </dgm:presLayoutVars>
      </dgm:prSet>
      <dgm:spPr/>
    </dgm:pt>
    <dgm:pt modelId="{B84B2654-50D8-48C4-99AA-13531D3A4C90}" type="pres">
      <dgm:prSet presAssocID="{8E2FCB35-77DF-4D90-B4BE-110F8E7F22F5}" presName="parTxOnly" presStyleLbl="node1" presStyleIdx="0" presStyleCnt="1" custLinFactNeighborX="-831" custLinFactNeighborY="-33621">
        <dgm:presLayoutVars>
          <dgm:chMax val="0"/>
          <dgm:chPref val="0"/>
          <dgm:bulletEnabled val="1"/>
        </dgm:presLayoutVars>
      </dgm:prSet>
      <dgm:spPr/>
      <dgm:t>
        <a:bodyPr/>
        <a:lstStyle/>
        <a:p>
          <a:endParaRPr lang="en-NZ"/>
        </a:p>
      </dgm:t>
    </dgm:pt>
  </dgm:ptLst>
  <dgm:cxnLst>
    <dgm:cxn modelId="{756DF829-D0AF-476C-9CD6-DD2A95696505}" type="presOf" srcId="{8E2FCB35-77DF-4D90-B4BE-110F8E7F22F5}" destId="{B84B2654-50D8-48C4-99AA-13531D3A4C90}" srcOrd="0" destOrd="0" presId="urn:microsoft.com/office/officeart/2005/8/layout/chevron1"/>
    <dgm:cxn modelId="{8A4DB6B4-B298-451B-A88D-BE73F2AD796B}" type="presOf" srcId="{10E6DE01-DC24-40A7-AAFD-CCEFBE6547EB}" destId="{EB1CA797-F0F9-468E-BBB8-2F742A2BEAAB}" srcOrd="0" destOrd="0" presId="urn:microsoft.com/office/officeart/2005/8/layout/chevron1"/>
    <dgm:cxn modelId="{3D9A27C9-4C36-45A1-A589-640C948FD254}" srcId="{10E6DE01-DC24-40A7-AAFD-CCEFBE6547EB}" destId="{8E2FCB35-77DF-4D90-B4BE-110F8E7F22F5}" srcOrd="0" destOrd="0" parTransId="{5845CBC8-8F71-464C-B67C-EC3EA36B3893}" sibTransId="{A48A855D-F38E-4E59-AB0D-1E1F77DD6F47}"/>
    <dgm:cxn modelId="{0A8DF78C-D740-4741-9A6D-20D5096F5C86}" type="presParOf" srcId="{EB1CA797-F0F9-468E-BBB8-2F742A2BEAAB}" destId="{B84B2654-50D8-48C4-99AA-13531D3A4C90}" srcOrd="0"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0E6DE01-DC24-40A7-AAFD-CCEFBE6547EB}" type="doc">
      <dgm:prSet loTypeId="urn:microsoft.com/office/officeart/2005/8/layout/chevron1" loCatId="process" qsTypeId="urn:microsoft.com/office/officeart/2005/8/quickstyle/3d2" qsCatId="3D" csTypeId="urn:microsoft.com/office/officeart/2005/8/colors/accent1_2" csCatId="accent1" phldr="1"/>
      <dgm:spPr/>
    </dgm:pt>
    <dgm:pt modelId="{8E2FCB35-77DF-4D90-B4BE-110F8E7F22F5}">
      <dgm:prSet phldrT="[Text]"/>
      <dgm:spPr/>
      <dgm:t>
        <a:bodyPr/>
        <a:lstStyle/>
        <a:p>
          <a:r>
            <a:rPr lang="en-US" dirty="0" smtClean="0">
              <a:solidFill>
                <a:schemeClr val="bg1"/>
              </a:solidFill>
            </a:rPr>
            <a:t>4. Quality</a:t>
          </a:r>
          <a:endParaRPr lang="en-NZ" dirty="0">
            <a:solidFill>
              <a:schemeClr val="bg1"/>
            </a:solidFill>
          </a:endParaRPr>
        </a:p>
      </dgm:t>
    </dgm:pt>
    <dgm:pt modelId="{5845CBC8-8F71-464C-B67C-EC3EA36B3893}" type="parTrans" cxnId="{3D9A27C9-4C36-45A1-A589-640C948FD254}">
      <dgm:prSet/>
      <dgm:spPr/>
      <dgm:t>
        <a:bodyPr/>
        <a:lstStyle/>
        <a:p>
          <a:endParaRPr lang="en-NZ"/>
        </a:p>
      </dgm:t>
    </dgm:pt>
    <dgm:pt modelId="{A48A855D-F38E-4E59-AB0D-1E1F77DD6F47}" type="sibTrans" cxnId="{3D9A27C9-4C36-45A1-A589-640C948FD254}">
      <dgm:prSet/>
      <dgm:spPr/>
      <dgm:t>
        <a:bodyPr/>
        <a:lstStyle/>
        <a:p>
          <a:endParaRPr lang="en-NZ"/>
        </a:p>
      </dgm:t>
    </dgm:pt>
    <dgm:pt modelId="{EB1CA797-F0F9-468E-BBB8-2F742A2BEAAB}" type="pres">
      <dgm:prSet presAssocID="{10E6DE01-DC24-40A7-AAFD-CCEFBE6547EB}" presName="Name0" presStyleCnt="0">
        <dgm:presLayoutVars>
          <dgm:dir/>
          <dgm:animLvl val="lvl"/>
          <dgm:resizeHandles val="exact"/>
        </dgm:presLayoutVars>
      </dgm:prSet>
      <dgm:spPr/>
    </dgm:pt>
    <dgm:pt modelId="{B84B2654-50D8-48C4-99AA-13531D3A4C90}" type="pres">
      <dgm:prSet presAssocID="{8E2FCB35-77DF-4D90-B4BE-110F8E7F22F5}" presName="parTxOnly" presStyleLbl="node1" presStyleIdx="0" presStyleCnt="1" custLinFactNeighborX="-831" custLinFactNeighborY="-33621">
        <dgm:presLayoutVars>
          <dgm:chMax val="0"/>
          <dgm:chPref val="0"/>
          <dgm:bulletEnabled val="1"/>
        </dgm:presLayoutVars>
      </dgm:prSet>
      <dgm:spPr/>
      <dgm:t>
        <a:bodyPr/>
        <a:lstStyle/>
        <a:p>
          <a:endParaRPr lang="en-NZ"/>
        </a:p>
      </dgm:t>
    </dgm:pt>
  </dgm:ptLst>
  <dgm:cxnLst>
    <dgm:cxn modelId="{4C83B3BC-DEC6-4B6D-96B3-B55E5DF597BC}" type="presOf" srcId="{8E2FCB35-77DF-4D90-B4BE-110F8E7F22F5}" destId="{B84B2654-50D8-48C4-99AA-13531D3A4C90}" srcOrd="0" destOrd="0" presId="urn:microsoft.com/office/officeart/2005/8/layout/chevron1"/>
    <dgm:cxn modelId="{E9490095-AD6A-4BDB-B266-1633FC575B82}" type="presOf" srcId="{10E6DE01-DC24-40A7-AAFD-CCEFBE6547EB}" destId="{EB1CA797-F0F9-468E-BBB8-2F742A2BEAAB}" srcOrd="0" destOrd="0" presId="urn:microsoft.com/office/officeart/2005/8/layout/chevron1"/>
    <dgm:cxn modelId="{3D9A27C9-4C36-45A1-A589-640C948FD254}" srcId="{10E6DE01-DC24-40A7-AAFD-CCEFBE6547EB}" destId="{8E2FCB35-77DF-4D90-B4BE-110F8E7F22F5}" srcOrd="0" destOrd="0" parTransId="{5845CBC8-8F71-464C-B67C-EC3EA36B3893}" sibTransId="{A48A855D-F38E-4E59-AB0D-1E1F77DD6F47}"/>
    <dgm:cxn modelId="{AA49F2D5-1132-4BD5-8C00-91B2CD12E519}" type="presParOf" srcId="{EB1CA797-F0F9-468E-BBB8-2F742A2BEAAB}" destId="{B84B2654-50D8-48C4-99AA-13531D3A4C90}" srcOrd="0"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0E6DE01-DC24-40A7-AAFD-CCEFBE6547EB}" type="doc">
      <dgm:prSet loTypeId="urn:microsoft.com/office/officeart/2005/8/layout/chevron1" loCatId="process" qsTypeId="urn:microsoft.com/office/officeart/2005/8/quickstyle/3d2" qsCatId="3D" csTypeId="urn:microsoft.com/office/officeart/2005/8/colors/accent1_2" csCatId="accent1" phldr="1"/>
      <dgm:spPr/>
    </dgm:pt>
    <dgm:pt modelId="{8E2FCB35-77DF-4D90-B4BE-110F8E7F22F5}">
      <dgm:prSet phldrT="[Text]"/>
      <dgm:spPr/>
      <dgm:t>
        <a:bodyPr/>
        <a:lstStyle/>
        <a:p>
          <a:r>
            <a:rPr lang="en-US" dirty="0" smtClean="0">
              <a:solidFill>
                <a:schemeClr val="bg1"/>
              </a:solidFill>
            </a:rPr>
            <a:t>5. Last days of Life</a:t>
          </a:r>
          <a:endParaRPr lang="en-NZ" dirty="0">
            <a:solidFill>
              <a:schemeClr val="bg1"/>
            </a:solidFill>
          </a:endParaRPr>
        </a:p>
      </dgm:t>
    </dgm:pt>
    <dgm:pt modelId="{5845CBC8-8F71-464C-B67C-EC3EA36B3893}" type="parTrans" cxnId="{3D9A27C9-4C36-45A1-A589-640C948FD254}">
      <dgm:prSet/>
      <dgm:spPr/>
      <dgm:t>
        <a:bodyPr/>
        <a:lstStyle/>
        <a:p>
          <a:endParaRPr lang="en-NZ"/>
        </a:p>
      </dgm:t>
    </dgm:pt>
    <dgm:pt modelId="{A48A855D-F38E-4E59-AB0D-1E1F77DD6F47}" type="sibTrans" cxnId="{3D9A27C9-4C36-45A1-A589-640C948FD254}">
      <dgm:prSet/>
      <dgm:spPr/>
      <dgm:t>
        <a:bodyPr/>
        <a:lstStyle/>
        <a:p>
          <a:endParaRPr lang="en-NZ"/>
        </a:p>
      </dgm:t>
    </dgm:pt>
    <dgm:pt modelId="{D619BC9A-E52B-4959-9F76-64D7B7601E01}">
      <dgm:prSet/>
      <dgm:spPr/>
      <dgm:t>
        <a:bodyPr/>
        <a:lstStyle/>
        <a:p>
          <a:r>
            <a:rPr lang="en-US" dirty="0" smtClean="0">
              <a:solidFill>
                <a:schemeClr val="bg1"/>
              </a:solidFill>
            </a:rPr>
            <a:t>6.After Death Support</a:t>
          </a:r>
          <a:endParaRPr lang="en-NZ" dirty="0">
            <a:solidFill>
              <a:schemeClr val="bg1"/>
            </a:solidFill>
          </a:endParaRPr>
        </a:p>
      </dgm:t>
    </dgm:pt>
    <dgm:pt modelId="{61615AB5-8849-47A8-8358-BC2F4F78A929}" type="parTrans" cxnId="{3AFBBF59-518F-43AE-A5F7-6BEE6ADE9AA0}">
      <dgm:prSet/>
      <dgm:spPr/>
      <dgm:t>
        <a:bodyPr/>
        <a:lstStyle/>
        <a:p>
          <a:endParaRPr lang="en-NZ"/>
        </a:p>
      </dgm:t>
    </dgm:pt>
    <dgm:pt modelId="{B3BC24AB-5D7E-47AF-80AD-E306B1843C41}" type="sibTrans" cxnId="{3AFBBF59-518F-43AE-A5F7-6BEE6ADE9AA0}">
      <dgm:prSet/>
      <dgm:spPr/>
      <dgm:t>
        <a:bodyPr/>
        <a:lstStyle/>
        <a:p>
          <a:endParaRPr lang="en-NZ"/>
        </a:p>
      </dgm:t>
    </dgm:pt>
    <dgm:pt modelId="{EB1CA797-F0F9-468E-BBB8-2F742A2BEAAB}" type="pres">
      <dgm:prSet presAssocID="{10E6DE01-DC24-40A7-AAFD-CCEFBE6547EB}" presName="Name0" presStyleCnt="0">
        <dgm:presLayoutVars>
          <dgm:dir/>
          <dgm:animLvl val="lvl"/>
          <dgm:resizeHandles val="exact"/>
        </dgm:presLayoutVars>
      </dgm:prSet>
      <dgm:spPr/>
    </dgm:pt>
    <dgm:pt modelId="{B84B2654-50D8-48C4-99AA-13531D3A4C90}" type="pres">
      <dgm:prSet presAssocID="{8E2FCB35-77DF-4D90-B4BE-110F8E7F22F5}" presName="parTxOnly" presStyleLbl="node1" presStyleIdx="0" presStyleCnt="2" custLinFactNeighborX="-831" custLinFactNeighborY="-33621">
        <dgm:presLayoutVars>
          <dgm:chMax val="0"/>
          <dgm:chPref val="0"/>
          <dgm:bulletEnabled val="1"/>
        </dgm:presLayoutVars>
      </dgm:prSet>
      <dgm:spPr/>
      <dgm:t>
        <a:bodyPr/>
        <a:lstStyle/>
        <a:p>
          <a:endParaRPr lang="en-NZ"/>
        </a:p>
      </dgm:t>
    </dgm:pt>
    <dgm:pt modelId="{BF90D511-A428-4102-9246-9A184EE9BFFC}" type="pres">
      <dgm:prSet presAssocID="{A48A855D-F38E-4E59-AB0D-1E1F77DD6F47}" presName="parTxOnlySpace" presStyleCnt="0"/>
      <dgm:spPr/>
    </dgm:pt>
    <dgm:pt modelId="{E9A75F98-210A-4465-AED6-AD6F3703277A}" type="pres">
      <dgm:prSet presAssocID="{D619BC9A-E52B-4959-9F76-64D7B7601E01}" presName="parTxOnly" presStyleLbl="node1" presStyleIdx="1" presStyleCnt="2" custLinFactNeighborX="55361" custLinFactNeighborY="-33611">
        <dgm:presLayoutVars>
          <dgm:chMax val="0"/>
          <dgm:chPref val="0"/>
          <dgm:bulletEnabled val="1"/>
        </dgm:presLayoutVars>
      </dgm:prSet>
      <dgm:spPr/>
      <dgm:t>
        <a:bodyPr/>
        <a:lstStyle/>
        <a:p>
          <a:endParaRPr lang="en-NZ"/>
        </a:p>
      </dgm:t>
    </dgm:pt>
  </dgm:ptLst>
  <dgm:cxnLst>
    <dgm:cxn modelId="{A29737AE-894E-426E-99BB-375E9EAB7ADE}" type="presOf" srcId="{8E2FCB35-77DF-4D90-B4BE-110F8E7F22F5}" destId="{B84B2654-50D8-48C4-99AA-13531D3A4C90}" srcOrd="0" destOrd="0" presId="urn:microsoft.com/office/officeart/2005/8/layout/chevron1"/>
    <dgm:cxn modelId="{90F1A9DE-2548-4D50-9AB6-2523B047DA07}" type="presOf" srcId="{D619BC9A-E52B-4959-9F76-64D7B7601E01}" destId="{E9A75F98-210A-4465-AED6-AD6F3703277A}" srcOrd="0" destOrd="0" presId="urn:microsoft.com/office/officeart/2005/8/layout/chevron1"/>
    <dgm:cxn modelId="{3D9A27C9-4C36-45A1-A589-640C948FD254}" srcId="{10E6DE01-DC24-40A7-AAFD-CCEFBE6547EB}" destId="{8E2FCB35-77DF-4D90-B4BE-110F8E7F22F5}" srcOrd="0" destOrd="0" parTransId="{5845CBC8-8F71-464C-B67C-EC3EA36B3893}" sibTransId="{A48A855D-F38E-4E59-AB0D-1E1F77DD6F47}"/>
    <dgm:cxn modelId="{3AFBBF59-518F-43AE-A5F7-6BEE6ADE9AA0}" srcId="{10E6DE01-DC24-40A7-AAFD-CCEFBE6547EB}" destId="{D619BC9A-E52B-4959-9F76-64D7B7601E01}" srcOrd="1" destOrd="0" parTransId="{61615AB5-8849-47A8-8358-BC2F4F78A929}" sibTransId="{B3BC24AB-5D7E-47AF-80AD-E306B1843C41}"/>
    <dgm:cxn modelId="{4F7BA1F1-7263-472A-BE8F-6F1970693548}" type="presOf" srcId="{10E6DE01-DC24-40A7-AAFD-CCEFBE6547EB}" destId="{EB1CA797-F0F9-468E-BBB8-2F742A2BEAAB}" srcOrd="0" destOrd="0" presId="urn:microsoft.com/office/officeart/2005/8/layout/chevron1"/>
    <dgm:cxn modelId="{B26AC29C-A23B-4D2E-9E53-68A823D49EE4}" type="presParOf" srcId="{EB1CA797-F0F9-468E-BBB8-2F742A2BEAAB}" destId="{B84B2654-50D8-48C4-99AA-13531D3A4C90}" srcOrd="0" destOrd="0" presId="urn:microsoft.com/office/officeart/2005/8/layout/chevron1"/>
    <dgm:cxn modelId="{BBB28A08-8AEB-468C-91D5-E3764FFFF09A}" type="presParOf" srcId="{EB1CA797-F0F9-468E-BBB8-2F742A2BEAAB}" destId="{BF90D511-A428-4102-9246-9A184EE9BFFC}" srcOrd="1" destOrd="0" presId="urn:microsoft.com/office/officeart/2005/8/layout/chevron1"/>
    <dgm:cxn modelId="{A01CE448-FE8D-4DC8-82F7-31B6BCBF280A}" type="presParOf" srcId="{EB1CA797-F0F9-468E-BBB8-2F742A2BEAAB}" destId="{E9A75F98-210A-4465-AED6-AD6F3703277A}" srcOrd="2"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C70E57-E2AB-4C87-BFEB-C7865F966F6F}">
      <dsp:nvSpPr>
        <dsp:cNvPr id="0" name=""/>
        <dsp:cNvSpPr/>
      </dsp:nvSpPr>
      <dsp:spPr>
        <a:xfrm>
          <a:off x="626925" y="1395887"/>
          <a:ext cx="2311361" cy="1008784"/>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n-US" sz="1200" kern="1200" dirty="0" smtClean="0">
              <a:solidFill>
                <a:schemeClr val="bg1"/>
              </a:solidFill>
            </a:rPr>
            <a:t>1. Self Management</a:t>
          </a:r>
          <a:endParaRPr lang="en-NZ" sz="1200" kern="1200" dirty="0">
            <a:solidFill>
              <a:schemeClr val="bg1"/>
            </a:solidFill>
          </a:endParaRPr>
        </a:p>
      </dsp:txBody>
      <dsp:txXfrm>
        <a:off x="1131317" y="1395887"/>
        <a:ext cx="1302577" cy="1008784"/>
      </dsp:txXfrm>
    </dsp:sp>
    <dsp:sp modelId="{5F5A3115-8251-45C8-B786-14D03A6C1B2B}">
      <dsp:nvSpPr>
        <dsp:cNvPr id="0" name=""/>
        <dsp:cNvSpPr/>
      </dsp:nvSpPr>
      <dsp:spPr>
        <a:xfrm>
          <a:off x="2600630" y="1410087"/>
          <a:ext cx="1934903" cy="980393"/>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n-US" sz="1200" kern="1200" dirty="0" smtClean="0">
              <a:solidFill>
                <a:schemeClr val="bg1"/>
              </a:solidFill>
            </a:rPr>
            <a:t>2.Planning</a:t>
          </a:r>
          <a:endParaRPr lang="en-NZ" sz="1200" kern="1200" dirty="0">
            <a:solidFill>
              <a:schemeClr val="bg1"/>
            </a:solidFill>
          </a:endParaRPr>
        </a:p>
      </dsp:txBody>
      <dsp:txXfrm>
        <a:off x="3090827" y="1410087"/>
        <a:ext cx="954510" cy="980393"/>
      </dsp:txXfrm>
    </dsp:sp>
    <dsp:sp modelId="{6568056B-432A-49D0-A2DB-89D970861C5A}">
      <dsp:nvSpPr>
        <dsp:cNvPr id="0" name=""/>
        <dsp:cNvSpPr/>
      </dsp:nvSpPr>
      <dsp:spPr>
        <a:xfrm>
          <a:off x="4185021" y="1405463"/>
          <a:ext cx="1892830" cy="990731"/>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n-US" sz="1200" kern="1200" dirty="0" smtClean="0">
              <a:solidFill>
                <a:schemeClr val="bg1"/>
              </a:solidFill>
            </a:rPr>
            <a:t>3. Integration</a:t>
          </a:r>
          <a:endParaRPr lang="en-NZ" sz="1200" kern="1200" dirty="0">
            <a:solidFill>
              <a:schemeClr val="bg1"/>
            </a:solidFill>
          </a:endParaRPr>
        </a:p>
      </dsp:txBody>
      <dsp:txXfrm>
        <a:off x="4680387" y="1405463"/>
        <a:ext cx="902099" cy="990731"/>
      </dsp:txXfrm>
    </dsp:sp>
    <dsp:sp modelId="{C44484A2-E112-49DE-936F-8F4C25472F83}">
      <dsp:nvSpPr>
        <dsp:cNvPr id="0" name=""/>
        <dsp:cNvSpPr/>
      </dsp:nvSpPr>
      <dsp:spPr>
        <a:xfrm>
          <a:off x="5725649" y="1404454"/>
          <a:ext cx="1803960" cy="996422"/>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n-US" sz="1200" kern="1200" dirty="0" smtClean="0">
              <a:solidFill>
                <a:schemeClr val="bg1"/>
              </a:solidFill>
            </a:rPr>
            <a:t>4. Quality</a:t>
          </a:r>
          <a:endParaRPr lang="en-NZ" sz="1200" kern="1200" dirty="0">
            <a:solidFill>
              <a:schemeClr val="bg1"/>
            </a:solidFill>
          </a:endParaRPr>
        </a:p>
      </dsp:txBody>
      <dsp:txXfrm>
        <a:off x="6223860" y="1404454"/>
        <a:ext cx="807538" cy="996422"/>
      </dsp:txXfrm>
    </dsp:sp>
    <dsp:sp modelId="{FAC1F7CF-E39C-4ACB-89F1-DEF753E46655}">
      <dsp:nvSpPr>
        <dsp:cNvPr id="0" name=""/>
        <dsp:cNvSpPr/>
      </dsp:nvSpPr>
      <dsp:spPr>
        <a:xfrm>
          <a:off x="7184652" y="1402622"/>
          <a:ext cx="1898001" cy="971386"/>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n-US" sz="1200" kern="1200" dirty="0" smtClean="0">
              <a:solidFill>
                <a:schemeClr val="bg1"/>
              </a:solidFill>
            </a:rPr>
            <a:t>5. Last days of Life</a:t>
          </a:r>
          <a:endParaRPr lang="en-NZ" sz="1200" kern="1200" dirty="0">
            <a:solidFill>
              <a:schemeClr val="bg1"/>
            </a:solidFill>
          </a:endParaRPr>
        </a:p>
      </dsp:txBody>
      <dsp:txXfrm>
        <a:off x="7670345" y="1402622"/>
        <a:ext cx="926615" cy="971386"/>
      </dsp:txXfrm>
    </dsp:sp>
    <dsp:sp modelId="{1426B362-A8A7-4344-9F64-5583ED4497B4}">
      <dsp:nvSpPr>
        <dsp:cNvPr id="0" name=""/>
        <dsp:cNvSpPr/>
      </dsp:nvSpPr>
      <dsp:spPr>
        <a:xfrm>
          <a:off x="8739055" y="1377604"/>
          <a:ext cx="1884934" cy="990105"/>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n-US" sz="1200" kern="1200" dirty="0" smtClean="0">
              <a:solidFill>
                <a:schemeClr val="bg1"/>
              </a:solidFill>
            </a:rPr>
            <a:t>6. After Death Support</a:t>
          </a:r>
          <a:endParaRPr lang="en-NZ" sz="1200" kern="1200" dirty="0">
            <a:solidFill>
              <a:schemeClr val="bg1"/>
            </a:solidFill>
          </a:endParaRPr>
        </a:p>
      </dsp:txBody>
      <dsp:txXfrm>
        <a:off x="9234108" y="1377604"/>
        <a:ext cx="894829" cy="9901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4B2654-50D8-48C4-99AA-13531D3A4C90}">
      <dsp:nvSpPr>
        <dsp:cNvPr id="0" name=""/>
        <dsp:cNvSpPr/>
      </dsp:nvSpPr>
      <dsp:spPr>
        <a:xfrm>
          <a:off x="0" y="13248"/>
          <a:ext cx="3189356" cy="1275742"/>
        </a:xfrm>
        <a:prstGeom prst="chevron">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0010" tIns="26670" rIns="26670" bIns="2667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bg1"/>
              </a:solidFill>
            </a:rPr>
            <a:t>1. Self management</a:t>
          </a:r>
          <a:endParaRPr lang="en-NZ" sz="2000" kern="1200" dirty="0">
            <a:solidFill>
              <a:schemeClr val="bg1"/>
            </a:solidFill>
          </a:endParaRPr>
        </a:p>
      </dsp:txBody>
      <dsp:txXfrm>
        <a:off x="637871" y="13248"/>
        <a:ext cx="1913614" cy="12757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4B2654-50D8-48C4-99AA-13531D3A4C90}">
      <dsp:nvSpPr>
        <dsp:cNvPr id="0" name=""/>
        <dsp:cNvSpPr/>
      </dsp:nvSpPr>
      <dsp:spPr>
        <a:xfrm>
          <a:off x="0" y="26503"/>
          <a:ext cx="3189356" cy="1275742"/>
        </a:xfrm>
        <a:prstGeom prst="chevron">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8016" tIns="42672" rIns="42672" bIns="42672" numCol="1" spcCol="1270" anchor="ctr" anchorCtr="0">
          <a:noAutofit/>
        </a:bodyPr>
        <a:lstStyle/>
        <a:p>
          <a:pPr lvl="0" algn="ctr" defTabSz="1422400">
            <a:lnSpc>
              <a:spcPct val="90000"/>
            </a:lnSpc>
            <a:spcBef>
              <a:spcPct val="0"/>
            </a:spcBef>
            <a:spcAft>
              <a:spcPct val="35000"/>
            </a:spcAft>
          </a:pPr>
          <a:r>
            <a:rPr lang="en-US" sz="3200" kern="1200" dirty="0" smtClean="0">
              <a:solidFill>
                <a:schemeClr val="bg1"/>
              </a:solidFill>
            </a:rPr>
            <a:t>2. Planning</a:t>
          </a:r>
          <a:endParaRPr lang="en-NZ" sz="3200" kern="1200" dirty="0">
            <a:solidFill>
              <a:schemeClr val="bg1"/>
            </a:solidFill>
          </a:endParaRPr>
        </a:p>
      </dsp:txBody>
      <dsp:txXfrm>
        <a:off x="637871" y="26503"/>
        <a:ext cx="1913614" cy="127574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4B2654-50D8-48C4-99AA-13531D3A4C90}">
      <dsp:nvSpPr>
        <dsp:cNvPr id="0" name=""/>
        <dsp:cNvSpPr/>
      </dsp:nvSpPr>
      <dsp:spPr>
        <a:xfrm>
          <a:off x="0" y="13248"/>
          <a:ext cx="3189356" cy="1275742"/>
        </a:xfrm>
        <a:prstGeom prst="chevron">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4013" tIns="34671" rIns="34671" bIns="34671" numCol="1" spcCol="1270" anchor="ctr" anchorCtr="0">
          <a:noAutofit/>
        </a:bodyPr>
        <a:lstStyle/>
        <a:p>
          <a:pPr lvl="0" algn="ctr" defTabSz="1155700">
            <a:lnSpc>
              <a:spcPct val="90000"/>
            </a:lnSpc>
            <a:spcBef>
              <a:spcPct val="0"/>
            </a:spcBef>
            <a:spcAft>
              <a:spcPct val="35000"/>
            </a:spcAft>
          </a:pPr>
          <a:r>
            <a:rPr lang="en-US" sz="2600" kern="1200" dirty="0" smtClean="0">
              <a:solidFill>
                <a:schemeClr val="bg1"/>
              </a:solidFill>
            </a:rPr>
            <a:t>3. Integration</a:t>
          </a:r>
          <a:endParaRPr lang="en-NZ" sz="2600" kern="1200" dirty="0">
            <a:solidFill>
              <a:schemeClr val="bg1"/>
            </a:solidFill>
          </a:endParaRPr>
        </a:p>
      </dsp:txBody>
      <dsp:txXfrm>
        <a:off x="637871" y="13248"/>
        <a:ext cx="1913614" cy="127574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4B2654-50D8-48C4-99AA-13531D3A4C90}">
      <dsp:nvSpPr>
        <dsp:cNvPr id="0" name=""/>
        <dsp:cNvSpPr/>
      </dsp:nvSpPr>
      <dsp:spPr>
        <a:xfrm>
          <a:off x="0" y="13248"/>
          <a:ext cx="3189356" cy="1275742"/>
        </a:xfrm>
        <a:prstGeom prst="chevron">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6020" tIns="52007" rIns="52007" bIns="52007" numCol="1" spcCol="1270" anchor="ctr" anchorCtr="0">
          <a:noAutofit/>
        </a:bodyPr>
        <a:lstStyle/>
        <a:p>
          <a:pPr lvl="0" algn="ctr" defTabSz="1733550">
            <a:lnSpc>
              <a:spcPct val="90000"/>
            </a:lnSpc>
            <a:spcBef>
              <a:spcPct val="0"/>
            </a:spcBef>
            <a:spcAft>
              <a:spcPct val="35000"/>
            </a:spcAft>
          </a:pPr>
          <a:r>
            <a:rPr lang="en-US" sz="3900" kern="1200" dirty="0" smtClean="0">
              <a:solidFill>
                <a:schemeClr val="bg1"/>
              </a:solidFill>
            </a:rPr>
            <a:t>4. Quality</a:t>
          </a:r>
          <a:endParaRPr lang="en-NZ" sz="3900" kern="1200" dirty="0">
            <a:solidFill>
              <a:schemeClr val="bg1"/>
            </a:solidFill>
          </a:endParaRPr>
        </a:p>
      </dsp:txBody>
      <dsp:txXfrm>
        <a:off x="637871" y="13248"/>
        <a:ext cx="1913614" cy="127574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4B2654-50D8-48C4-99AA-13531D3A4C90}">
      <dsp:nvSpPr>
        <dsp:cNvPr id="0" name=""/>
        <dsp:cNvSpPr/>
      </dsp:nvSpPr>
      <dsp:spPr>
        <a:xfrm>
          <a:off x="2577" y="259510"/>
          <a:ext cx="3061208" cy="1224483"/>
        </a:xfrm>
        <a:prstGeom prst="chevron">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8014" tIns="36005" rIns="36005" bIns="36005" numCol="1" spcCol="1270" anchor="ctr" anchorCtr="0">
          <a:noAutofit/>
        </a:bodyPr>
        <a:lstStyle/>
        <a:p>
          <a:pPr lvl="0" algn="ctr" defTabSz="1200150">
            <a:lnSpc>
              <a:spcPct val="90000"/>
            </a:lnSpc>
            <a:spcBef>
              <a:spcPct val="0"/>
            </a:spcBef>
            <a:spcAft>
              <a:spcPct val="35000"/>
            </a:spcAft>
          </a:pPr>
          <a:r>
            <a:rPr lang="en-US" sz="2700" kern="1200" dirty="0" smtClean="0">
              <a:solidFill>
                <a:schemeClr val="bg1"/>
              </a:solidFill>
            </a:rPr>
            <a:t>5. Last days of Life</a:t>
          </a:r>
          <a:endParaRPr lang="en-NZ" sz="2700" kern="1200" dirty="0">
            <a:solidFill>
              <a:schemeClr val="bg1"/>
            </a:solidFill>
          </a:endParaRPr>
        </a:p>
      </dsp:txBody>
      <dsp:txXfrm>
        <a:off x="614819" y="259510"/>
        <a:ext cx="1836725" cy="1224483"/>
      </dsp:txXfrm>
    </dsp:sp>
    <dsp:sp modelId="{E9A75F98-210A-4465-AED6-AD6F3703277A}">
      <dsp:nvSpPr>
        <dsp:cNvPr id="0" name=""/>
        <dsp:cNvSpPr/>
      </dsp:nvSpPr>
      <dsp:spPr>
        <a:xfrm>
          <a:off x="2765330" y="259632"/>
          <a:ext cx="3061208" cy="1224483"/>
        </a:xfrm>
        <a:prstGeom prst="chevron">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8014" tIns="36005" rIns="36005" bIns="36005" numCol="1" spcCol="1270" anchor="ctr" anchorCtr="0">
          <a:noAutofit/>
        </a:bodyPr>
        <a:lstStyle/>
        <a:p>
          <a:pPr lvl="0" algn="ctr" defTabSz="1200150">
            <a:lnSpc>
              <a:spcPct val="90000"/>
            </a:lnSpc>
            <a:spcBef>
              <a:spcPct val="0"/>
            </a:spcBef>
            <a:spcAft>
              <a:spcPct val="35000"/>
            </a:spcAft>
          </a:pPr>
          <a:r>
            <a:rPr lang="en-US" sz="2700" kern="1200" dirty="0" smtClean="0">
              <a:solidFill>
                <a:schemeClr val="bg1"/>
              </a:solidFill>
            </a:rPr>
            <a:t>6.After Death Support</a:t>
          </a:r>
          <a:endParaRPr lang="en-NZ" sz="2700" kern="1200" dirty="0">
            <a:solidFill>
              <a:schemeClr val="bg1"/>
            </a:solidFill>
          </a:endParaRPr>
        </a:p>
      </dsp:txBody>
      <dsp:txXfrm>
        <a:off x="3377572" y="259632"/>
        <a:ext cx="1836725" cy="1224483"/>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B48F1458-C016-4F42-83AA-D0B67105D91F}" type="datetimeFigureOut">
              <a:rPr lang="en-NZ" smtClean="0"/>
              <a:pPr/>
              <a:t>16/02/2017</a:t>
            </a:fld>
            <a:endParaRPr lang="en-NZ"/>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317D5BC5-391E-4E9A-AC4A-F3B59D095E82}" type="slidenum">
              <a:rPr lang="en-NZ" smtClean="0"/>
              <a:pPr/>
              <a:t>‹#›</a:t>
            </a:fld>
            <a:endParaRPr lang="en-NZ"/>
          </a:p>
        </p:txBody>
      </p:sp>
    </p:spTree>
    <p:extLst>
      <p:ext uri="{BB962C8B-B14F-4D97-AF65-F5344CB8AC3E}">
        <p14:creationId xmlns:p14="http://schemas.microsoft.com/office/powerpoint/2010/main" val="2067128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Introduction</a:t>
            </a:r>
            <a:r>
              <a:rPr lang="en-US" baseline="0" dirty="0" smtClean="0"/>
              <a:t> about</a:t>
            </a:r>
            <a:r>
              <a:rPr lang="en-US" dirty="0" smtClean="0"/>
              <a:t> </a:t>
            </a:r>
            <a:r>
              <a:rPr lang="en-US" baseline="0" dirty="0" smtClean="0"/>
              <a:t>the Lower North Island MCN and the project – the journey and commitment from network</a:t>
            </a:r>
            <a:endParaRPr lang="en-NZ" dirty="0" smtClean="0"/>
          </a:p>
          <a:p>
            <a:r>
              <a:rPr lang="en-NZ" dirty="0" smtClean="0"/>
              <a:t>A collaborative</a:t>
            </a:r>
            <a:r>
              <a:rPr lang="en-NZ" baseline="0" dirty="0" smtClean="0"/>
              <a:t> network with the primary purpose to build greater system integration for palliative care</a:t>
            </a:r>
          </a:p>
          <a:p>
            <a:r>
              <a:rPr lang="en-NZ" baseline="0" dirty="0" smtClean="0"/>
              <a:t>that puts the patient and their whanau at the core of every decision that is made – not systems.</a:t>
            </a:r>
          </a:p>
          <a:p>
            <a:r>
              <a:rPr lang="en-NZ" baseline="0" dirty="0" smtClean="0"/>
              <a:t>Flipped things around - patient facing not provider</a:t>
            </a:r>
          </a:p>
          <a:p>
            <a:r>
              <a:rPr lang="en-NZ" baseline="0" dirty="0" smtClean="0"/>
              <a:t>Strategy: Develop a framework to engage more broadly with our colleagues and stakeholders to help inform the change that is needed</a:t>
            </a:r>
          </a:p>
          <a:p>
            <a:r>
              <a:rPr lang="en-NZ" baseline="0" dirty="0" smtClean="0"/>
              <a:t>Vision for MCN – governance/workforce and Model of Care</a:t>
            </a:r>
          </a:p>
          <a:p>
            <a:endParaRPr lang="en-NZ" baseline="0" dirty="0" smtClean="0"/>
          </a:p>
        </p:txBody>
      </p:sp>
      <p:sp>
        <p:nvSpPr>
          <p:cNvPr id="4" name="Slide Number Placeholder 3"/>
          <p:cNvSpPr>
            <a:spLocks noGrp="1"/>
          </p:cNvSpPr>
          <p:nvPr>
            <p:ph type="sldNum" sz="quarter" idx="10"/>
          </p:nvPr>
        </p:nvSpPr>
        <p:spPr/>
        <p:txBody>
          <a:bodyPr/>
          <a:lstStyle/>
          <a:p>
            <a:fld id="{317D5BC5-391E-4E9A-AC4A-F3B59D095E82}" type="slidenum">
              <a:rPr lang="en-NZ" smtClean="0"/>
              <a:pPr/>
              <a:t>1</a:t>
            </a:fld>
            <a:endParaRPr lang="en-NZ"/>
          </a:p>
        </p:txBody>
      </p:sp>
    </p:spTree>
    <p:extLst>
      <p:ext uri="{BB962C8B-B14F-4D97-AF65-F5344CB8AC3E}">
        <p14:creationId xmlns:p14="http://schemas.microsoft.com/office/powerpoint/2010/main" val="40187245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spcBef>
                <a:spcPts val="1000"/>
              </a:spcBef>
              <a:buClr>
                <a:srgbClr val="7FD13B"/>
              </a:buClr>
              <a:buFont typeface="Wingdings 3" charset="2"/>
              <a:buChar char=""/>
            </a:pPr>
            <a:r>
              <a:rPr lang="en-NZ" sz="1200" dirty="0" smtClean="0">
                <a:solidFill>
                  <a:prstClr val="white">
                    <a:lumMod val="75000"/>
                    <a:lumOff val="25000"/>
                  </a:prstClr>
                </a:solidFill>
              </a:rPr>
              <a:t>Build capability and capacity of workforce (Workforce planning and Training/professional development)</a:t>
            </a:r>
          </a:p>
          <a:p>
            <a:pPr marL="342900" lvl="0" indent="-342900">
              <a:spcBef>
                <a:spcPts val="1000"/>
              </a:spcBef>
              <a:buClr>
                <a:srgbClr val="7FD13B"/>
              </a:buClr>
              <a:buFont typeface="Wingdings 3" charset="2"/>
              <a:buChar char=""/>
            </a:pPr>
            <a:r>
              <a:rPr lang="en-NZ" sz="1200" dirty="0" smtClean="0">
                <a:solidFill>
                  <a:prstClr val="white">
                    <a:lumMod val="75000"/>
                    <a:lumOff val="25000"/>
                  </a:prstClr>
                </a:solidFill>
              </a:rPr>
              <a:t>Clinical networks/service level alliances</a:t>
            </a:r>
          </a:p>
          <a:p>
            <a:pPr marL="342900" lvl="0" indent="-342900">
              <a:spcBef>
                <a:spcPts val="1000"/>
              </a:spcBef>
              <a:buClr>
                <a:srgbClr val="7FD13B"/>
              </a:buClr>
              <a:buFont typeface="Wingdings 3" charset="2"/>
              <a:buChar char=""/>
            </a:pPr>
            <a:r>
              <a:rPr lang="en-NZ" sz="1200" dirty="0" smtClean="0">
                <a:solidFill>
                  <a:prstClr val="white">
                    <a:lumMod val="75000"/>
                    <a:lumOff val="25000"/>
                  </a:prstClr>
                </a:solidFill>
              </a:rPr>
              <a:t>Quality framework</a:t>
            </a:r>
          </a:p>
          <a:p>
            <a:pPr marL="342900" lvl="0" indent="-342900">
              <a:spcBef>
                <a:spcPts val="1000"/>
              </a:spcBef>
              <a:buClr>
                <a:srgbClr val="7FD13B"/>
              </a:buClr>
              <a:buFont typeface="Wingdings 3" charset="2"/>
              <a:buChar char=""/>
            </a:pPr>
            <a:r>
              <a:rPr lang="en-US" sz="1200" dirty="0" smtClean="0">
                <a:solidFill>
                  <a:prstClr val="white">
                    <a:lumMod val="75000"/>
                    <a:lumOff val="25000"/>
                  </a:prstClr>
                </a:solidFill>
              </a:rPr>
              <a:t>Patient/</a:t>
            </a:r>
            <a:r>
              <a:rPr lang="en-US" sz="1200" dirty="0" err="1" smtClean="0">
                <a:solidFill>
                  <a:prstClr val="white">
                    <a:lumMod val="75000"/>
                    <a:lumOff val="25000"/>
                  </a:prstClr>
                </a:solidFill>
              </a:rPr>
              <a:t>whānau</a:t>
            </a:r>
            <a:r>
              <a:rPr lang="en-US" sz="1200" dirty="0" smtClean="0">
                <a:solidFill>
                  <a:prstClr val="white">
                    <a:lumMod val="75000"/>
                    <a:lumOff val="25000"/>
                  </a:prstClr>
                </a:solidFill>
              </a:rPr>
              <a:t> voice</a:t>
            </a:r>
            <a:endParaRPr lang="en-NZ" sz="1200" dirty="0" smtClean="0">
              <a:solidFill>
                <a:prstClr val="white">
                  <a:lumMod val="75000"/>
                  <a:lumOff val="25000"/>
                </a:prstClr>
              </a:solidFill>
            </a:endParaRPr>
          </a:p>
          <a:p>
            <a:endParaRPr lang="en-NZ" dirty="0" smtClean="0"/>
          </a:p>
          <a:p>
            <a:r>
              <a:rPr lang="en-NZ" dirty="0" smtClean="0"/>
              <a:t>ARC facility equipped to care</a:t>
            </a:r>
            <a:endParaRPr lang="en-NZ" dirty="0"/>
          </a:p>
        </p:txBody>
      </p:sp>
      <p:sp>
        <p:nvSpPr>
          <p:cNvPr id="4" name="Slide Number Placeholder 3"/>
          <p:cNvSpPr>
            <a:spLocks noGrp="1"/>
          </p:cNvSpPr>
          <p:nvPr>
            <p:ph type="sldNum" sz="quarter" idx="10"/>
          </p:nvPr>
        </p:nvSpPr>
        <p:spPr/>
        <p:txBody>
          <a:bodyPr/>
          <a:lstStyle/>
          <a:p>
            <a:fld id="{317D5BC5-391E-4E9A-AC4A-F3B59D095E82}" type="slidenum">
              <a:rPr lang="en-NZ" smtClean="0"/>
              <a:pPr/>
              <a:t>11</a:t>
            </a:fld>
            <a:endParaRPr lang="en-NZ"/>
          </a:p>
        </p:txBody>
      </p:sp>
    </p:spTree>
    <p:extLst>
      <p:ext uri="{BB962C8B-B14F-4D97-AF65-F5344CB8AC3E}">
        <p14:creationId xmlns:p14="http://schemas.microsoft.com/office/powerpoint/2010/main" val="41511394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NZ" sz="1200" dirty="0" smtClean="0">
                <a:solidFill>
                  <a:prstClr val="white">
                    <a:lumMod val="75000"/>
                    <a:lumOff val="25000"/>
                  </a:prstClr>
                </a:solidFill>
              </a:rPr>
              <a:t>Availability of </a:t>
            </a:r>
            <a:r>
              <a:rPr lang="en-NZ" sz="1200" dirty="0" smtClean="0">
                <a:solidFill>
                  <a:prstClr val="white"/>
                </a:solidFill>
              </a:rPr>
              <a:t>comprehensive and responsive range of services, to wrap-around patients/whanau as end of life approaches to enable a ‘good death’ and continuing into bereavement.</a:t>
            </a:r>
          </a:p>
          <a:p>
            <a:endParaRPr lang="en-NZ" dirty="0"/>
          </a:p>
        </p:txBody>
      </p:sp>
      <p:sp>
        <p:nvSpPr>
          <p:cNvPr id="4" name="Slide Number Placeholder 3"/>
          <p:cNvSpPr>
            <a:spLocks noGrp="1"/>
          </p:cNvSpPr>
          <p:nvPr>
            <p:ph type="sldNum" sz="quarter" idx="10"/>
          </p:nvPr>
        </p:nvSpPr>
        <p:spPr/>
        <p:txBody>
          <a:bodyPr/>
          <a:lstStyle/>
          <a:p>
            <a:fld id="{317D5BC5-391E-4E9A-AC4A-F3B59D095E82}" type="slidenum">
              <a:rPr lang="en-NZ" smtClean="0"/>
              <a:pPr/>
              <a:t>12</a:t>
            </a:fld>
            <a:endParaRPr lang="en-NZ"/>
          </a:p>
        </p:txBody>
      </p:sp>
    </p:spTree>
    <p:extLst>
      <p:ext uri="{BB962C8B-B14F-4D97-AF65-F5344CB8AC3E}">
        <p14:creationId xmlns:p14="http://schemas.microsoft.com/office/powerpoint/2010/main" val="9815102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solidFill>
                  <a:prstClr val="white">
                    <a:lumMod val="75000"/>
                    <a:lumOff val="25000"/>
                  </a:prstClr>
                </a:solidFill>
              </a:rPr>
              <a:t>Despite the gaps and barriers there are some pockets of effective integration and partnership working in each district - i</a:t>
            </a:r>
            <a:r>
              <a:rPr lang="en-US" dirty="0" smtClean="0">
                <a:solidFill>
                  <a:prstClr val="white">
                    <a:lumMod val="75000"/>
                    <a:lumOff val="25000"/>
                  </a:prstClr>
                </a:solidFill>
              </a:rPr>
              <a:t>mplementation will build and expand</a:t>
            </a:r>
            <a:r>
              <a:rPr lang="en-US" baseline="0" dirty="0" smtClean="0">
                <a:solidFill>
                  <a:prstClr val="white">
                    <a:lumMod val="75000"/>
                    <a:lumOff val="25000"/>
                  </a:prstClr>
                </a:solidFill>
              </a:rPr>
              <a:t> on these towards further integration and enhanced coordination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solidFill>
                  <a:prstClr val="white">
                    <a:lumMod val="75000"/>
                    <a:lumOff val="25000"/>
                  </a:prstClr>
                </a:solidFill>
              </a:rPr>
              <a:t>Patients and their family don’t know who</a:t>
            </a:r>
            <a:r>
              <a:rPr lang="en-US" baseline="0" dirty="0" smtClean="0">
                <a:solidFill>
                  <a:prstClr val="white">
                    <a:lumMod val="75000"/>
                    <a:lumOff val="25000"/>
                  </a:prstClr>
                </a:solidFill>
              </a:rPr>
              <a:t> is delivering care </a:t>
            </a:r>
            <a:r>
              <a:rPr lang="en-US" dirty="0" smtClean="0">
                <a:solidFill>
                  <a:prstClr val="white">
                    <a:lumMod val="75000"/>
                    <a:lumOff val="25000"/>
                  </a:prstClr>
                </a:solidFill>
              </a:rPr>
              <a:t> – they just need to know its coming and it</a:t>
            </a:r>
            <a:r>
              <a:rPr lang="en-US" baseline="0" dirty="0" smtClean="0">
                <a:solidFill>
                  <a:prstClr val="white">
                    <a:lumMod val="75000"/>
                    <a:lumOff val="25000"/>
                  </a:prstClr>
                </a:solidFill>
              </a:rPr>
              <a:t> will be</a:t>
            </a:r>
            <a:r>
              <a:rPr lang="en-US" dirty="0" smtClean="0">
                <a:solidFill>
                  <a:prstClr val="white">
                    <a:lumMod val="75000"/>
                    <a:lumOff val="25000"/>
                  </a:prstClr>
                </a:solidFill>
              </a:rPr>
              <a:t> good quality</a:t>
            </a:r>
            <a:r>
              <a:rPr lang="en-US" baseline="0" dirty="0" smtClean="0">
                <a:solidFill>
                  <a:prstClr val="white">
                    <a:lumMod val="75000"/>
                    <a:lumOff val="25000"/>
                  </a:prstClr>
                </a:solidFill>
              </a:rPr>
              <a:t> care</a:t>
            </a:r>
            <a:endParaRPr lang="en-US" dirty="0" smtClean="0">
              <a:solidFill>
                <a:prstClr val="white">
                  <a:lumMod val="75000"/>
                  <a:lumOff val="25000"/>
                </a:prstClr>
              </a:solidFill>
            </a:endParaRPr>
          </a:p>
          <a:p>
            <a:r>
              <a:rPr lang="en-US" dirty="0" smtClean="0">
                <a:solidFill>
                  <a:prstClr val="white">
                    <a:lumMod val="75000"/>
                    <a:lumOff val="25000"/>
                  </a:prstClr>
                </a:solidFill>
              </a:rPr>
              <a:t>Some</a:t>
            </a:r>
            <a:r>
              <a:rPr lang="en-US" baseline="0" dirty="0" smtClean="0">
                <a:solidFill>
                  <a:prstClr val="white">
                    <a:lumMod val="75000"/>
                    <a:lumOff val="25000"/>
                  </a:prstClr>
                </a:solidFill>
              </a:rPr>
              <a:t> actions </a:t>
            </a:r>
            <a:r>
              <a:rPr lang="en-US" dirty="0" smtClean="0">
                <a:solidFill>
                  <a:prstClr val="white">
                    <a:lumMod val="75000"/>
                    <a:lumOff val="25000"/>
                  </a:prstClr>
                </a:solidFill>
              </a:rPr>
              <a:t>will be undertaken</a:t>
            </a:r>
            <a:r>
              <a:rPr lang="en-US" baseline="0" dirty="0" smtClean="0">
                <a:solidFill>
                  <a:prstClr val="white">
                    <a:lumMod val="75000"/>
                    <a:lumOff val="25000"/>
                  </a:prstClr>
                </a:solidFill>
              </a:rPr>
              <a:t> sub-regionally but others will be at</a:t>
            </a:r>
            <a:r>
              <a:rPr lang="en-US" dirty="0" smtClean="0">
                <a:solidFill>
                  <a:prstClr val="white">
                    <a:lumMod val="75000"/>
                    <a:lumOff val="25000"/>
                  </a:prstClr>
                </a:solidFill>
              </a:rPr>
              <a:t> a local level - based on what is currently available for patients and whanau.</a:t>
            </a:r>
          </a:p>
        </p:txBody>
      </p:sp>
      <p:sp>
        <p:nvSpPr>
          <p:cNvPr id="4" name="Slide Number Placeholder 3"/>
          <p:cNvSpPr>
            <a:spLocks noGrp="1"/>
          </p:cNvSpPr>
          <p:nvPr>
            <p:ph type="sldNum" sz="quarter" idx="10"/>
          </p:nvPr>
        </p:nvSpPr>
        <p:spPr/>
        <p:txBody>
          <a:bodyPr/>
          <a:lstStyle/>
          <a:p>
            <a:fld id="{317D5BC5-391E-4E9A-AC4A-F3B59D095E82}" type="slidenum">
              <a:rPr lang="en-NZ" smtClean="0"/>
              <a:pPr/>
              <a:t>13</a:t>
            </a:fld>
            <a:endParaRPr lang="en-NZ"/>
          </a:p>
        </p:txBody>
      </p:sp>
    </p:spTree>
    <p:extLst>
      <p:ext uri="{BB962C8B-B14F-4D97-AF65-F5344CB8AC3E}">
        <p14:creationId xmlns:p14="http://schemas.microsoft.com/office/powerpoint/2010/main" val="22604084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prstClr val="white">
                    <a:lumMod val="75000"/>
                    <a:lumOff val="25000"/>
                  </a:prstClr>
                </a:solidFill>
              </a:rPr>
              <a:t>Work is already underway with:</a:t>
            </a:r>
          </a:p>
          <a:p>
            <a:pPr lvl="0"/>
            <a:r>
              <a:rPr lang="en-US" sz="1200" kern="1200" dirty="0" err="1" smtClean="0">
                <a:solidFill>
                  <a:schemeClr val="tx1"/>
                </a:solidFill>
                <a:effectLst/>
                <a:latin typeface="+mn-lt"/>
                <a:ea typeface="+mn-ea"/>
                <a:cs typeface="+mn-cs"/>
              </a:rPr>
              <a:t>i</a:t>
            </a:r>
            <a:r>
              <a:rPr lang="en-US" sz="1200" kern="1200" dirty="0" smtClean="0">
                <a:solidFill>
                  <a:schemeClr val="tx1"/>
                </a:solidFill>
                <a:effectLst/>
                <a:latin typeface="+mn-lt"/>
                <a:ea typeface="+mn-ea"/>
                <a:cs typeface="+mn-cs"/>
              </a:rPr>
              <a:t>) Implementation</a:t>
            </a:r>
            <a:r>
              <a:rPr lang="en-US" sz="1200" kern="1200" baseline="0" dirty="0" smtClean="0">
                <a:solidFill>
                  <a:schemeClr val="tx1"/>
                </a:solidFill>
                <a:effectLst/>
                <a:latin typeface="+mn-lt"/>
                <a:ea typeface="+mn-ea"/>
                <a:cs typeface="+mn-cs"/>
              </a:rPr>
              <a:t> of t</a:t>
            </a:r>
            <a:r>
              <a:rPr lang="en-US" sz="1200" kern="1200" dirty="0" smtClean="0">
                <a:solidFill>
                  <a:schemeClr val="tx1"/>
                </a:solidFill>
                <a:effectLst/>
                <a:latin typeface="+mn-lt"/>
                <a:ea typeface="+mn-ea"/>
                <a:cs typeface="+mn-cs"/>
              </a:rPr>
              <a:t>he identification and anticipatory care planning for patients with palliative care needs in primary care have just been launched in HVDHB and CCDHB, and additional post death support and the Voices survey are soon to be introduced across the sub-region.  These are funded via the new Hospice Initiatives Funding which includes one-off funding ($225k) as well as ongoing funding ($700k per annum across the sub region) for new community focused palliative care services in the sub-region announced in the Budget 2015. </a:t>
            </a:r>
            <a:endParaRPr lang="en-NZ" sz="1200" kern="1200" dirty="0" smtClean="0">
              <a:solidFill>
                <a:schemeClr val="tx1"/>
              </a:solidFill>
              <a:effectLst/>
              <a:latin typeface="+mn-lt"/>
              <a:ea typeface="+mn-ea"/>
              <a:cs typeface="+mn-cs"/>
            </a:endParaRPr>
          </a:p>
          <a:p>
            <a:pPr lvl="0"/>
            <a:r>
              <a:rPr lang="en-US" sz="1200" b="0" i="0" kern="1200" baseline="0" dirty="0" smtClean="0">
                <a:solidFill>
                  <a:schemeClr val="tx1"/>
                </a:solidFill>
                <a:effectLst/>
                <a:latin typeface="+mn-lt"/>
                <a:ea typeface="+mn-ea"/>
                <a:cs typeface="+mn-cs"/>
              </a:rPr>
              <a:t>ii) The development of a sub-regional workforce plan and development of a training/professional development programme are now underway as Palliative Care Managed Clinical Network projects and funded ($60k) within the pool of funds from the HWNZ contract.</a:t>
            </a:r>
            <a:endParaRPr lang="en-NZ" sz="1200" b="0" i="0" kern="1200" baseline="0" dirty="0" smtClean="0">
              <a:solidFill>
                <a:schemeClr val="tx1"/>
              </a:solidFill>
              <a:effectLst/>
              <a:latin typeface="+mn-lt"/>
              <a:ea typeface="+mn-ea"/>
              <a:cs typeface="+mn-cs"/>
            </a:endParaRPr>
          </a:p>
          <a:p>
            <a:pPr lvl="0"/>
            <a:r>
              <a:rPr lang="en-US" sz="1200" b="0" kern="1200" dirty="0" smtClean="0">
                <a:solidFill>
                  <a:schemeClr val="tx1"/>
                </a:solidFill>
                <a:effectLst/>
                <a:latin typeface="+mn-lt"/>
                <a:ea typeface="+mn-ea"/>
                <a:cs typeface="+mn-cs"/>
              </a:rPr>
              <a:t>iii)</a:t>
            </a:r>
            <a:r>
              <a:rPr lang="en-US" sz="1200" b="0" kern="1200" baseline="0" dirty="0" smtClean="0">
                <a:solidFill>
                  <a:schemeClr val="tx1"/>
                </a:solidFill>
                <a:effectLst/>
                <a:latin typeface="+mn-lt"/>
                <a:ea typeface="+mn-ea"/>
                <a:cs typeface="+mn-cs"/>
              </a:rPr>
              <a:t> As </a:t>
            </a:r>
            <a:r>
              <a:rPr lang="en-US" sz="1200" kern="1200" dirty="0" smtClean="0">
                <a:solidFill>
                  <a:schemeClr val="tx1"/>
                </a:solidFill>
                <a:effectLst/>
                <a:latin typeface="+mn-lt"/>
                <a:ea typeface="+mn-ea"/>
                <a:cs typeface="+mn-cs"/>
              </a:rPr>
              <a:t>the funding the sub region had to support the Network is ending in March 2017 and that it is proposed that the local Alliance Leadership Teams will take responsibility for implementing further actions of the Strategy.</a:t>
            </a:r>
            <a:endParaRPr lang="en-NZ" sz="1200" kern="1200" dirty="0" smtClean="0">
              <a:solidFill>
                <a:schemeClr val="tx1"/>
              </a:solidFill>
              <a:effectLst/>
              <a:latin typeface="+mn-lt"/>
              <a:ea typeface="+mn-ea"/>
              <a:cs typeface="+mn-cs"/>
            </a:endParaRPr>
          </a:p>
          <a:p>
            <a:endParaRPr lang="en-NZ" smtClean="0"/>
          </a:p>
          <a:p>
            <a:endParaRPr lang="en-NZ"/>
          </a:p>
        </p:txBody>
      </p:sp>
      <p:sp>
        <p:nvSpPr>
          <p:cNvPr id="4" name="Slide Number Placeholder 3"/>
          <p:cNvSpPr>
            <a:spLocks noGrp="1"/>
          </p:cNvSpPr>
          <p:nvPr>
            <p:ph type="sldNum" sz="quarter" idx="10"/>
          </p:nvPr>
        </p:nvSpPr>
        <p:spPr/>
        <p:txBody>
          <a:bodyPr/>
          <a:lstStyle/>
          <a:p>
            <a:fld id="{317D5BC5-391E-4E9A-AC4A-F3B59D095E82}" type="slidenum">
              <a:rPr lang="en-NZ" smtClean="0"/>
              <a:pPr/>
              <a:t>14</a:t>
            </a:fld>
            <a:endParaRPr lang="en-NZ"/>
          </a:p>
        </p:txBody>
      </p:sp>
    </p:spTree>
    <p:extLst>
      <p:ext uri="{BB962C8B-B14F-4D97-AF65-F5344CB8AC3E}">
        <p14:creationId xmlns:p14="http://schemas.microsoft.com/office/powerpoint/2010/main" val="3306034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More people will be dying each year – actual numbers will go up</a:t>
            </a:r>
          </a:p>
          <a:p>
            <a:r>
              <a:rPr lang="en-US" dirty="0" smtClean="0"/>
              <a:t>People will be dying at older ages</a:t>
            </a:r>
            <a:r>
              <a:rPr lang="en-US" baseline="0" dirty="0" smtClean="0"/>
              <a:t> and with more chronic conditions and frailty</a:t>
            </a:r>
          </a:p>
          <a:p>
            <a:r>
              <a:rPr lang="en-US" dirty="0" smtClean="0"/>
              <a:t>30% are likely to be in Aged Care Facilities</a:t>
            </a:r>
          </a:p>
          <a:p>
            <a:r>
              <a:rPr lang="en-US" b="1" dirty="0" smtClean="0"/>
              <a:t>Please note: </a:t>
            </a:r>
            <a:r>
              <a:rPr lang="en-US" dirty="0" smtClean="0"/>
              <a:t>Palliative primary care refers to those whose work is</a:t>
            </a:r>
            <a:r>
              <a:rPr lang="en-US" baseline="0" dirty="0" smtClean="0"/>
              <a:t> not delivering substantive palliative care i.e. it is a component of their service which might have a broad health focus or specialty medicine, i.e. General practice teams, Maori and Pacific health providers, allied health teams, DNs, residential care staff, ward staff as well as disease specific  teams i.e. oncology, respiratory, renal and cardiac teams.</a:t>
            </a:r>
          </a:p>
          <a:p>
            <a:r>
              <a:rPr lang="en-NZ" dirty="0" smtClean="0"/>
              <a:t>Everything that is</a:t>
            </a:r>
            <a:r>
              <a:rPr lang="en-NZ" baseline="0" dirty="0" smtClean="0"/>
              <a:t> NOT specialist</a:t>
            </a:r>
          </a:p>
          <a:p>
            <a:endParaRPr lang="en-NZ" dirty="0" smtClean="0"/>
          </a:p>
          <a:p>
            <a:r>
              <a:rPr lang="en-NZ" dirty="0" smtClean="0"/>
              <a:t>First Challenge - Recognised that current system and models of care are ill equipped to provide a sustainable service to deal with future demand</a:t>
            </a:r>
          </a:p>
          <a:p>
            <a:endParaRPr lang="en-NZ" dirty="0"/>
          </a:p>
        </p:txBody>
      </p:sp>
      <p:sp>
        <p:nvSpPr>
          <p:cNvPr id="4" name="Slide Number Placeholder 3"/>
          <p:cNvSpPr>
            <a:spLocks noGrp="1"/>
          </p:cNvSpPr>
          <p:nvPr>
            <p:ph type="sldNum" sz="quarter" idx="10"/>
          </p:nvPr>
        </p:nvSpPr>
        <p:spPr/>
        <p:txBody>
          <a:bodyPr/>
          <a:lstStyle/>
          <a:p>
            <a:fld id="{317D5BC5-391E-4E9A-AC4A-F3B59D095E82}" type="slidenum">
              <a:rPr lang="en-NZ" smtClean="0"/>
              <a:pPr/>
              <a:t>2</a:t>
            </a:fld>
            <a:endParaRPr lang="en-NZ"/>
          </a:p>
        </p:txBody>
      </p:sp>
    </p:spTree>
    <p:extLst>
      <p:ext uri="{BB962C8B-B14F-4D97-AF65-F5344CB8AC3E}">
        <p14:creationId xmlns:p14="http://schemas.microsoft.com/office/powerpoint/2010/main" val="18563823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Second challenge is that our current system and</a:t>
            </a:r>
            <a:r>
              <a:rPr lang="en-US" baseline="0" dirty="0" smtClean="0"/>
              <a:t> models are not working as well as they could.</a:t>
            </a:r>
            <a:endParaRPr lang="en-US" dirty="0" smtClean="0"/>
          </a:p>
          <a:p>
            <a:r>
              <a:rPr lang="en-US" dirty="0" smtClean="0"/>
              <a:t>Mention vulnerable groups - cultural groups/disabled</a:t>
            </a:r>
            <a:r>
              <a:rPr lang="en-US" baseline="0" dirty="0" smtClean="0"/>
              <a:t> communities/prison communities</a:t>
            </a:r>
            <a:endParaRPr lang="en-US" dirty="0" smtClean="0"/>
          </a:p>
          <a:p>
            <a:endParaRPr lang="en-US" baseline="0" dirty="0" smtClean="0"/>
          </a:p>
          <a:p>
            <a:endParaRPr lang="en-NZ" dirty="0"/>
          </a:p>
        </p:txBody>
      </p:sp>
      <p:sp>
        <p:nvSpPr>
          <p:cNvPr id="4" name="Slide Number Placeholder 3"/>
          <p:cNvSpPr>
            <a:spLocks noGrp="1"/>
          </p:cNvSpPr>
          <p:nvPr>
            <p:ph type="sldNum" sz="quarter" idx="10"/>
          </p:nvPr>
        </p:nvSpPr>
        <p:spPr/>
        <p:txBody>
          <a:bodyPr/>
          <a:lstStyle/>
          <a:p>
            <a:fld id="{317D5BC5-391E-4E9A-AC4A-F3B59D095E82}" type="slidenum">
              <a:rPr lang="en-NZ" smtClean="0"/>
              <a:pPr/>
              <a:t>3</a:t>
            </a:fld>
            <a:endParaRPr lang="en-NZ"/>
          </a:p>
        </p:txBody>
      </p:sp>
    </p:spTree>
    <p:extLst>
      <p:ext uri="{BB962C8B-B14F-4D97-AF65-F5344CB8AC3E}">
        <p14:creationId xmlns:p14="http://schemas.microsoft.com/office/powerpoint/2010/main" val="41085412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Vision:</a:t>
            </a:r>
          </a:p>
          <a:p>
            <a:r>
              <a:rPr lang="en-NZ" dirty="0" smtClean="0"/>
              <a:t>All people who require a palliative approach live well and die well irrespective of their condition or care setting</a:t>
            </a:r>
          </a:p>
          <a:p>
            <a:endParaRPr lang="en-US" dirty="0" smtClean="0"/>
          </a:p>
          <a:p>
            <a:r>
              <a:rPr lang="en-US" dirty="0" smtClean="0"/>
              <a:t>Need to change our model as well as our approach</a:t>
            </a:r>
          </a:p>
          <a:p>
            <a:endParaRPr lang="en-US" dirty="0" smtClean="0"/>
          </a:p>
          <a:p>
            <a:r>
              <a:rPr lang="en-US" dirty="0" smtClean="0"/>
              <a:t>Principles:</a:t>
            </a:r>
          </a:p>
          <a:p>
            <a:pPr marL="171450" indent="-171450">
              <a:buFont typeface="Arial" panose="020B0604020202020204" pitchFamily="34" charset="0"/>
              <a:buChar char="•"/>
            </a:pPr>
            <a:r>
              <a:rPr lang="en-NZ" dirty="0" smtClean="0"/>
              <a:t>Patient and their families/</a:t>
            </a:r>
            <a:r>
              <a:rPr lang="en-NZ" dirty="0" err="1" smtClean="0"/>
              <a:t>whānau</a:t>
            </a:r>
            <a:r>
              <a:rPr lang="en-NZ" dirty="0" smtClean="0"/>
              <a:t> are at the centre of all care</a:t>
            </a:r>
          </a:p>
          <a:p>
            <a:pPr marL="171450" indent="-171450">
              <a:buFont typeface="Arial" panose="020B0604020202020204" pitchFamily="34" charset="0"/>
              <a:buChar char="•"/>
            </a:pPr>
            <a:r>
              <a:rPr lang="en-NZ" dirty="0" smtClean="0"/>
              <a:t>Patients and family/</a:t>
            </a:r>
            <a:r>
              <a:rPr lang="en-NZ" dirty="0" err="1" smtClean="0"/>
              <a:t>whānau</a:t>
            </a:r>
            <a:r>
              <a:rPr lang="en-NZ" dirty="0" smtClean="0"/>
              <a:t> can expect and receive high quality care wherever they may be</a:t>
            </a:r>
          </a:p>
          <a:p>
            <a:pPr marL="171450" indent="-171450">
              <a:buFont typeface="Arial" panose="020B0604020202020204" pitchFamily="34" charset="0"/>
              <a:buChar char="•"/>
            </a:pPr>
            <a:r>
              <a:rPr lang="en-NZ" dirty="0" smtClean="0"/>
              <a:t>Patients and family/</a:t>
            </a:r>
            <a:r>
              <a:rPr lang="en-NZ" dirty="0" err="1" smtClean="0"/>
              <a:t>whānau</a:t>
            </a:r>
            <a:r>
              <a:rPr lang="en-NZ" dirty="0" smtClean="0"/>
              <a:t> will be supported so they can die well</a:t>
            </a:r>
          </a:p>
          <a:p>
            <a:endParaRPr lang="en-NZ" dirty="0"/>
          </a:p>
        </p:txBody>
      </p:sp>
      <p:sp>
        <p:nvSpPr>
          <p:cNvPr id="4" name="Slide Number Placeholder 3"/>
          <p:cNvSpPr>
            <a:spLocks noGrp="1"/>
          </p:cNvSpPr>
          <p:nvPr>
            <p:ph type="sldNum" sz="quarter" idx="10"/>
          </p:nvPr>
        </p:nvSpPr>
        <p:spPr/>
        <p:txBody>
          <a:bodyPr/>
          <a:lstStyle/>
          <a:p>
            <a:fld id="{317D5BC5-391E-4E9A-AC4A-F3B59D095E82}" type="slidenum">
              <a:rPr lang="en-NZ" smtClean="0"/>
              <a:pPr/>
              <a:t>4</a:t>
            </a:fld>
            <a:endParaRPr lang="en-NZ"/>
          </a:p>
        </p:txBody>
      </p:sp>
    </p:spTree>
    <p:extLst>
      <p:ext uri="{BB962C8B-B14F-4D97-AF65-F5344CB8AC3E}">
        <p14:creationId xmlns:p14="http://schemas.microsoft.com/office/powerpoint/2010/main" val="34023681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smtClean="0"/>
              <a:t>Filling the gaps so the transitions</a:t>
            </a:r>
            <a:r>
              <a:rPr lang="en-NZ" baseline="0" dirty="0" smtClean="0"/>
              <a:t> between services are</a:t>
            </a:r>
            <a:r>
              <a:rPr lang="en-NZ" dirty="0" smtClean="0"/>
              <a:t> smooth – patients experience seamless care</a:t>
            </a:r>
            <a:endParaRPr lang="en-NZ" dirty="0"/>
          </a:p>
        </p:txBody>
      </p:sp>
      <p:sp>
        <p:nvSpPr>
          <p:cNvPr id="4" name="Slide Number Placeholder 3"/>
          <p:cNvSpPr>
            <a:spLocks noGrp="1"/>
          </p:cNvSpPr>
          <p:nvPr>
            <p:ph type="sldNum" sz="quarter" idx="10"/>
          </p:nvPr>
        </p:nvSpPr>
        <p:spPr/>
        <p:txBody>
          <a:bodyPr/>
          <a:lstStyle/>
          <a:p>
            <a:fld id="{317D5BC5-391E-4E9A-AC4A-F3B59D095E82}" type="slidenum">
              <a:rPr lang="en-NZ" smtClean="0"/>
              <a:pPr/>
              <a:t>5</a:t>
            </a:fld>
            <a:endParaRPr lang="en-NZ"/>
          </a:p>
        </p:txBody>
      </p:sp>
    </p:spTree>
    <p:extLst>
      <p:ext uri="{BB962C8B-B14F-4D97-AF65-F5344CB8AC3E}">
        <p14:creationId xmlns:p14="http://schemas.microsoft.com/office/powerpoint/2010/main" val="20218260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Quotes from engagement with consumers/</a:t>
            </a:r>
            <a:r>
              <a:rPr lang="en-US" dirty="0" err="1" smtClean="0"/>
              <a:t>whānau</a:t>
            </a:r>
            <a:endParaRPr lang="en-NZ" dirty="0"/>
          </a:p>
        </p:txBody>
      </p:sp>
      <p:sp>
        <p:nvSpPr>
          <p:cNvPr id="4" name="Slide Number Placeholder 3"/>
          <p:cNvSpPr>
            <a:spLocks noGrp="1"/>
          </p:cNvSpPr>
          <p:nvPr>
            <p:ph type="sldNum" sz="quarter" idx="10"/>
          </p:nvPr>
        </p:nvSpPr>
        <p:spPr/>
        <p:txBody>
          <a:bodyPr/>
          <a:lstStyle/>
          <a:p>
            <a:fld id="{317D5BC5-391E-4E9A-AC4A-F3B59D095E82}" type="slidenum">
              <a:rPr lang="en-NZ" smtClean="0"/>
              <a:pPr/>
              <a:t>6</a:t>
            </a:fld>
            <a:endParaRPr lang="en-NZ"/>
          </a:p>
        </p:txBody>
      </p:sp>
    </p:spTree>
    <p:extLst>
      <p:ext uri="{BB962C8B-B14F-4D97-AF65-F5344CB8AC3E}">
        <p14:creationId xmlns:p14="http://schemas.microsoft.com/office/powerpoint/2010/main" val="40157271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spcBef>
                <a:spcPts val="1000"/>
              </a:spcBef>
              <a:buClr>
                <a:srgbClr val="7FD13B"/>
              </a:buClr>
              <a:buFont typeface="Wingdings 3" charset="2"/>
              <a:buChar char=""/>
            </a:pPr>
            <a:r>
              <a:rPr lang="en-NZ" sz="1200" dirty="0" smtClean="0">
                <a:solidFill>
                  <a:prstClr val="white">
                    <a:lumMod val="75000"/>
                    <a:lumOff val="25000"/>
                  </a:prstClr>
                </a:solidFill>
              </a:rPr>
              <a:t>Information</a:t>
            </a:r>
          </a:p>
          <a:p>
            <a:pPr marL="342900" lvl="0" indent="-342900">
              <a:spcBef>
                <a:spcPts val="1000"/>
              </a:spcBef>
              <a:buClr>
                <a:srgbClr val="7FD13B"/>
              </a:buClr>
              <a:buFont typeface="Wingdings 3" charset="2"/>
              <a:buChar char=""/>
            </a:pPr>
            <a:r>
              <a:rPr lang="en-NZ" sz="1200" dirty="0" smtClean="0">
                <a:solidFill>
                  <a:prstClr val="white">
                    <a:lumMod val="75000"/>
                    <a:lumOff val="25000"/>
                  </a:prstClr>
                </a:solidFill>
              </a:rPr>
              <a:t>Early involvement of a palliative approach</a:t>
            </a:r>
          </a:p>
          <a:p>
            <a:pPr marL="342900" marR="0" lvl="0" indent="-342900" algn="l" defTabSz="914400" rtl="0" eaLnBrk="1" fontAlgn="auto" latinLnBrk="0" hangingPunct="1">
              <a:lnSpc>
                <a:spcPct val="100000"/>
              </a:lnSpc>
              <a:spcBef>
                <a:spcPts val="1000"/>
              </a:spcBef>
              <a:spcAft>
                <a:spcPts val="0"/>
              </a:spcAft>
              <a:buClr>
                <a:srgbClr val="7FD13B"/>
              </a:buClr>
              <a:buSzTx/>
              <a:buFont typeface="Wingdings 3" charset="2"/>
              <a:buChar char=""/>
              <a:tabLst/>
              <a:defRPr/>
            </a:pPr>
            <a:r>
              <a:rPr lang="en-NZ" sz="1200" dirty="0" smtClean="0">
                <a:solidFill>
                  <a:prstClr val="white">
                    <a:lumMod val="75000"/>
                    <a:lumOff val="25000"/>
                  </a:prstClr>
                </a:solidFill>
              </a:rPr>
              <a:t>Early identification and discussions</a:t>
            </a:r>
          </a:p>
          <a:p>
            <a:r>
              <a:rPr lang="en-NZ" dirty="0" smtClean="0"/>
              <a:t>Important that people are</a:t>
            </a:r>
            <a:r>
              <a:rPr lang="en-NZ" baseline="0" dirty="0" smtClean="0"/>
              <a:t> told they have a life limiting illness and conversations begin</a:t>
            </a:r>
          </a:p>
          <a:p>
            <a:r>
              <a:rPr lang="en-NZ" dirty="0" smtClean="0"/>
              <a:t>Research</a:t>
            </a:r>
            <a:r>
              <a:rPr lang="en-NZ" baseline="0" dirty="0" smtClean="0"/>
              <a:t> about early referrals to palliative care</a:t>
            </a:r>
            <a:endParaRPr lang="en-NZ" dirty="0" smtClean="0"/>
          </a:p>
          <a:p>
            <a:r>
              <a:rPr lang="en-NZ" dirty="0" smtClean="0"/>
              <a:t>Give patient</a:t>
            </a:r>
            <a:r>
              <a:rPr lang="en-NZ" baseline="0" dirty="0" smtClean="0"/>
              <a:t> example for each goal</a:t>
            </a:r>
            <a:endParaRPr lang="en-NZ" dirty="0"/>
          </a:p>
        </p:txBody>
      </p:sp>
      <p:sp>
        <p:nvSpPr>
          <p:cNvPr id="4" name="Slide Number Placeholder 3"/>
          <p:cNvSpPr>
            <a:spLocks noGrp="1"/>
          </p:cNvSpPr>
          <p:nvPr>
            <p:ph type="sldNum" sz="quarter" idx="10"/>
          </p:nvPr>
        </p:nvSpPr>
        <p:spPr/>
        <p:txBody>
          <a:bodyPr/>
          <a:lstStyle/>
          <a:p>
            <a:fld id="{317D5BC5-391E-4E9A-AC4A-F3B59D095E82}" type="slidenum">
              <a:rPr lang="en-NZ" smtClean="0"/>
              <a:pPr/>
              <a:t>8</a:t>
            </a:fld>
            <a:endParaRPr lang="en-NZ"/>
          </a:p>
        </p:txBody>
      </p:sp>
    </p:spTree>
    <p:extLst>
      <p:ext uri="{BB962C8B-B14F-4D97-AF65-F5344CB8AC3E}">
        <p14:creationId xmlns:p14="http://schemas.microsoft.com/office/powerpoint/2010/main" val="13966290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spcBef>
                <a:spcPts val="1000"/>
              </a:spcBef>
              <a:buClr>
                <a:srgbClr val="7FD13B"/>
              </a:buClr>
              <a:buFont typeface="Wingdings 3" charset="2"/>
              <a:buChar char=""/>
            </a:pPr>
            <a:r>
              <a:rPr lang="en-NZ" sz="1200" dirty="0" smtClean="0">
                <a:solidFill>
                  <a:prstClr val="white">
                    <a:lumMod val="75000"/>
                    <a:lumOff val="25000"/>
                  </a:prstClr>
                </a:solidFill>
              </a:rPr>
              <a:t>Coordinated Assessment and Care Planning – a plan that follows the patient</a:t>
            </a:r>
          </a:p>
          <a:p>
            <a:pPr marL="342900" lvl="0" indent="-342900">
              <a:spcBef>
                <a:spcPts val="1000"/>
              </a:spcBef>
              <a:buClr>
                <a:srgbClr val="7FD13B"/>
              </a:buClr>
              <a:buFont typeface="Wingdings 3" charset="2"/>
              <a:buChar char=""/>
            </a:pPr>
            <a:r>
              <a:rPr lang="en-NZ" sz="1200" dirty="0" smtClean="0">
                <a:solidFill>
                  <a:prstClr val="white">
                    <a:lumMod val="75000"/>
                    <a:lumOff val="25000"/>
                  </a:prstClr>
                </a:solidFill>
              </a:rPr>
              <a:t>Palliative care pathway to support service transitions and transfers</a:t>
            </a:r>
          </a:p>
          <a:p>
            <a:endParaRPr lang="en-NZ" dirty="0" smtClean="0"/>
          </a:p>
          <a:p>
            <a:r>
              <a:rPr lang="en-NZ" dirty="0" smtClean="0"/>
              <a:t>Use examples – no planning</a:t>
            </a:r>
            <a:endParaRPr lang="en-NZ" dirty="0"/>
          </a:p>
        </p:txBody>
      </p:sp>
      <p:sp>
        <p:nvSpPr>
          <p:cNvPr id="4" name="Slide Number Placeholder 3"/>
          <p:cNvSpPr>
            <a:spLocks noGrp="1"/>
          </p:cNvSpPr>
          <p:nvPr>
            <p:ph type="sldNum" sz="quarter" idx="10"/>
          </p:nvPr>
        </p:nvSpPr>
        <p:spPr/>
        <p:txBody>
          <a:bodyPr/>
          <a:lstStyle/>
          <a:p>
            <a:fld id="{317D5BC5-391E-4E9A-AC4A-F3B59D095E82}" type="slidenum">
              <a:rPr lang="en-NZ" smtClean="0"/>
              <a:pPr/>
              <a:t>9</a:t>
            </a:fld>
            <a:endParaRPr lang="en-NZ"/>
          </a:p>
        </p:txBody>
      </p:sp>
    </p:spTree>
    <p:extLst>
      <p:ext uri="{BB962C8B-B14F-4D97-AF65-F5344CB8AC3E}">
        <p14:creationId xmlns:p14="http://schemas.microsoft.com/office/powerpoint/2010/main" val="21385983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spcBef>
                <a:spcPts val="1000"/>
              </a:spcBef>
              <a:buClr>
                <a:srgbClr val="7FD13B"/>
              </a:buClr>
              <a:buFont typeface="Wingdings 3" charset="2"/>
              <a:buChar char=""/>
            </a:pPr>
            <a:r>
              <a:rPr lang="en-US" sz="1200" dirty="0" smtClean="0">
                <a:solidFill>
                  <a:prstClr val="white">
                    <a:lumMod val="75000"/>
                    <a:lumOff val="25000"/>
                  </a:prstClr>
                </a:solidFill>
              </a:rPr>
              <a:t>Future model of care -one integrated palliative care system in each District </a:t>
            </a:r>
            <a:r>
              <a:rPr lang="en-US" sz="1200" dirty="0" err="1" smtClean="0">
                <a:solidFill>
                  <a:prstClr val="white">
                    <a:lumMod val="75000"/>
                    <a:lumOff val="25000"/>
                  </a:prstClr>
                </a:solidFill>
              </a:rPr>
              <a:t>formalised</a:t>
            </a:r>
            <a:r>
              <a:rPr lang="en-US" sz="1200" dirty="0" smtClean="0">
                <a:solidFill>
                  <a:prstClr val="white">
                    <a:lumMod val="75000"/>
                    <a:lumOff val="25000"/>
                  </a:prstClr>
                </a:solidFill>
              </a:rPr>
              <a:t> ways of working</a:t>
            </a:r>
            <a:endParaRPr lang="en-NZ" sz="1200" dirty="0" smtClean="0">
              <a:solidFill>
                <a:prstClr val="white">
                  <a:lumMod val="75000"/>
                  <a:lumOff val="25000"/>
                </a:prstClr>
              </a:solidFill>
            </a:endParaRPr>
          </a:p>
          <a:p>
            <a:pPr marL="342900" lvl="0" indent="-342900">
              <a:spcBef>
                <a:spcPts val="1000"/>
              </a:spcBef>
              <a:buClr>
                <a:srgbClr val="7FD13B"/>
              </a:buClr>
              <a:buFont typeface="Wingdings 3" charset="2"/>
              <a:buChar char=""/>
            </a:pPr>
            <a:r>
              <a:rPr lang="en-NZ" sz="1200" dirty="0" smtClean="0">
                <a:solidFill>
                  <a:prstClr val="white">
                    <a:lumMod val="75000"/>
                    <a:lumOff val="25000"/>
                  </a:prstClr>
                </a:solidFill>
              </a:rPr>
              <a:t>Single point of service facilitation</a:t>
            </a:r>
          </a:p>
          <a:p>
            <a:pPr marL="342900" lvl="0" indent="-342900">
              <a:spcBef>
                <a:spcPts val="1000"/>
              </a:spcBef>
              <a:buClr>
                <a:srgbClr val="7FD13B"/>
              </a:buClr>
              <a:buFont typeface="Wingdings 3" charset="2"/>
              <a:buChar char=""/>
            </a:pPr>
            <a:r>
              <a:rPr lang="en-US" sz="1200" dirty="0" smtClean="0">
                <a:solidFill>
                  <a:prstClr val="white">
                    <a:lumMod val="75000"/>
                    <a:lumOff val="25000"/>
                  </a:prstClr>
                </a:solidFill>
              </a:rPr>
              <a:t>Technology support to enable shared care plans – that is the patients plan that those</a:t>
            </a:r>
            <a:r>
              <a:rPr lang="en-US" sz="1200" baseline="0" dirty="0" smtClean="0">
                <a:solidFill>
                  <a:prstClr val="white">
                    <a:lumMod val="75000"/>
                    <a:lumOff val="25000"/>
                  </a:prstClr>
                </a:solidFill>
              </a:rPr>
              <a:t> that need to see it can</a:t>
            </a:r>
            <a:endParaRPr lang="en-NZ" sz="1200" dirty="0" smtClean="0">
              <a:solidFill>
                <a:prstClr val="white">
                  <a:lumMod val="75000"/>
                  <a:lumOff val="25000"/>
                </a:prstClr>
              </a:solidFill>
            </a:endParaRPr>
          </a:p>
          <a:p>
            <a:endParaRPr lang="en-NZ" dirty="0"/>
          </a:p>
        </p:txBody>
      </p:sp>
      <p:sp>
        <p:nvSpPr>
          <p:cNvPr id="4" name="Slide Number Placeholder 3"/>
          <p:cNvSpPr>
            <a:spLocks noGrp="1"/>
          </p:cNvSpPr>
          <p:nvPr>
            <p:ph type="sldNum" sz="quarter" idx="10"/>
          </p:nvPr>
        </p:nvSpPr>
        <p:spPr/>
        <p:txBody>
          <a:bodyPr/>
          <a:lstStyle/>
          <a:p>
            <a:fld id="{317D5BC5-391E-4E9A-AC4A-F3B59D095E82}" type="slidenum">
              <a:rPr lang="en-NZ" smtClean="0"/>
              <a:pPr/>
              <a:t>10</a:t>
            </a:fld>
            <a:endParaRPr lang="en-NZ"/>
          </a:p>
        </p:txBody>
      </p:sp>
    </p:spTree>
    <p:extLst>
      <p:ext uri="{BB962C8B-B14F-4D97-AF65-F5344CB8AC3E}">
        <p14:creationId xmlns:p14="http://schemas.microsoft.com/office/powerpoint/2010/main" val="776467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2/16/2017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2/16/2017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11965" y="2888975"/>
            <a:ext cx="10389704" cy="2504664"/>
          </a:xfrm>
        </p:spPr>
        <p:txBody>
          <a:bodyPr>
            <a:normAutofit fontScale="90000"/>
          </a:bodyPr>
          <a:lstStyle/>
          <a:p>
            <a:r>
              <a:rPr lang="en-NZ" sz="3600" dirty="0" smtClean="0"/>
              <a:t>Lower North Island Managed Clinical Network</a:t>
            </a:r>
            <a:r>
              <a:rPr lang="en-NZ" sz="2700" dirty="0" smtClean="0"/>
              <a:t/>
            </a:r>
            <a:br>
              <a:rPr lang="en-NZ" sz="2700" dirty="0" smtClean="0"/>
            </a:br>
            <a:r>
              <a:rPr lang="en-NZ" sz="2700" dirty="0" smtClean="0"/>
              <a:t/>
            </a:r>
            <a:br>
              <a:rPr lang="en-NZ" sz="2700" dirty="0" smtClean="0"/>
            </a:br>
            <a:r>
              <a:rPr lang="en-NZ" sz="2700" dirty="0" smtClean="0"/>
              <a:t>	Jazz Heer (Network Manager, MCN)</a:t>
            </a:r>
            <a:r>
              <a:rPr lang="en-NZ" sz="2000" dirty="0" smtClean="0"/>
              <a:t/>
            </a:r>
            <a:br>
              <a:rPr lang="en-NZ" sz="2000" dirty="0" smtClean="0"/>
            </a:br>
            <a:r>
              <a:rPr lang="en-NZ" sz="2000" dirty="0" smtClean="0"/>
              <a:t>	</a:t>
            </a:r>
            <a:r>
              <a:rPr lang="en-NZ" sz="2800" dirty="0"/>
              <a:t>S</a:t>
            </a:r>
            <a:r>
              <a:rPr lang="en-NZ" sz="2800" dirty="0" smtClean="0"/>
              <a:t>ue Lodge (Nursing Clinical Lead and Pall Care Nurse)</a:t>
            </a:r>
            <a:br>
              <a:rPr lang="en-NZ" sz="2800" dirty="0" smtClean="0"/>
            </a:br>
            <a:r>
              <a:rPr lang="en-NZ" sz="2800" dirty="0" smtClean="0"/>
              <a:t> 	Robyn McArthur (Medical Clinical Lead and GP)</a:t>
            </a:r>
            <a:br>
              <a:rPr lang="en-NZ" sz="2800" dirty="0" smtClean="0"/>
            </a:br>
            <a:r>
              <a:rPr lang="en-NZ" sz="2000" dirty="0" smtClean="0"/>
              <a:t/>
            </a:r>
            <a:br>
              <a:rPr lang="en-NZ" sz="2000" dirty="0" smtClean="0"/>
            </a:br>
            <a:r>
              <a:rPr lang="en-NZ" sz="2000" dirty="0" smtClean="0"/>
              <a:t/>
            </a:r>
            <a:br>
              <a:rPr lang="en-NZ" sz="2000" dirty="0" smtClean="0"/>
            </a:br>
            <a:endParaRPr lang="en-NZ" sz="2000" dirty="0"/>
          </a:p>
        </p:txBody>
      </p:sp>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6676378" y="6003238"/>
            <a:ext cx="5348442" cy="654156"/>
          </a:xfrm>
          <a:prstGeom prst="rect">
            <a:avLst/>
          </a:prstGeom>
          <a:noFill/>
          <a:ln w="9525">
            <a:noFill/>
            <a:miter lim="800000"/>
            <a:headEnd/>
            <a:tailEnd/>
          </a:ln>
        </p:spPr>
      </p:pic>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8923" y="740051"/>
            <a:ext cx="11583987" cy="2043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65856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NZ"/>
          </a:p>
        </p:txBody>
      </p:sp>
      <p:graphicFrame>
        <p:nvGraphicFramePr>
          <p:cNvPr id="3" name="Diagram 2"/>
          <p:cNvGraphicFramePr/>
          <p:nvPr>
            <p:extLst>
              <p:ext uri="{D42A27DB-BD31-4B8C-83A1-F6EECF244321}">
                <p14:modId xmlns:p14="http://schemas.microsoft.com/office/powerpoint/2010/main" val="3867443653"/>
              </p:ext>
            </p:extLst>
          </p:nvPr>
        </p:nvGraphicFramePr>
        <p:xfrm>
          <a:off x="2032001" y="719668"/>
          <a:ext cx="3189356" cy="21600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2491409" y="3105835"/>
            <a:ext cx="7924800" cy="1384995"/>
          </a:xfrm>
          <a:prstGeom prst="rect">
            <a:avLst/>
          </a:prstGeom>
        </p:spPr>
        <p:txBody>
          <a:bodyPr wrap="square">
            <a:spAutoFit/>
          </a:bodyPr>
          <a:lstStyle/>
          <a:p>
            <a:r>
              <a:rPr lang="en-US" sz="2800" dirty="0"/>
              <a:t>Patients and their </a:t>
            </a:r>
            <a:r>
              <a:rPr lang="en-US" sz="2800" dirty="0" err="1"/>
              <a:t>whānau</a:t>
            </a:r>
            <a:r>
              <a:rPr lang="en-US" sz="2800" dirty="0"/>
              <a:t> experience equitable and seamless care through coordinated service provision </a:t>
            </a:r>
            <a:endParaRPr lang="en-NZ" sz="2800" dirty="0"/>
          </a:p>
        </p:txBody>
      </p:sp>
    </p:spTree>
    <p:extLst>
      <p:ext uri="{BB962C8B-B14F-4D97-AF65-F5344CB8AC3E}">
        <p14:creationId xmlns:p14="http://schemas.microsoft.com/office/powerpoint/2010/main" val="1216878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NZ"/>
          </a:p>
        </p:txBody>
      </p:sp>
      <p:graphicFrame>
        <p:nvGraphicFramePr>
          <p:cNvPr id="3" name="Diagram 2"/>
          <p:cNvGraphicFramePr/>
          <p:nvPr>
            <p:extLst>
              <p:ext uri="{D42A27DB-BD31-4B8C-83A1-F6EECF244321}">
                <p14:modId xmlns:p14="http://schemas.microsoft.com/office/powerpoint/2010/main" val="785548245"/>
              </p:ext>
            </p:extLst>
          </p:nvPr>
        </p:nvGraphicFramePr>
        <p:xfrm>
          <a:off x="2032001" y="719668"/>
          <a:ext cx="3189356" cy="21600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p:cNvSpPr/>
          <p:nvPr/>
        </p:nvSpPr>
        <p:spPr>
          <a:xfrm>
            <a:off x="3048000" y="3105835"/>
            <a:ext cx="6096000" cy="1384995"/>
          </a:xfrm>
          <a:prstGeom prst="rect">
            <a:avLst/>
          </a:prstGeom>
        </p:spPr>
        <p:txBody>
          <a:bodyPr>
            <a:spAutoFit/>
          </a:bodyPr>
          <a:lstStyle/>
          <a:p>
            <a:r>
              <a:rPr lang="en-US" sz="2800" dirty="0"/>
              <a:t>Patients and their </a:t>
            </a:r>
            <a:r>
              <a:rPr lang="en-US" sz="2800" dirty="0" err="1"/>
              <a:t>whānau</a:t>
            </a:r>
            <a:r>
              <a:rPr lang="en-US" sz="2800" dirty="0"/>
              <a:t> experience high quality services in different settings </a:t>
            </a:r>
            <a:endParaRPr lang="en-NZ" sz="2800" dirty="0"/>
          </a:p>
        </p:txBody>
      </p:sp>
    </p:spTree>
    <p:extLst>
      <p:ext uri="{BB962C8B-B14F-4D97-AF65-F5344CB8AC3E}">
        <p14:creationId xmlns:p14="http://schemas.microsoft.com/office/powerpoint/2010/main" val="29249706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724273225"/>
              </p:ext>
            </p:extLst>
          </p:nvPr>
        </p:nvGraphicFramePr>
        <p:xfrm>
          <a:off x="2032000" y="719667"/>
          <a:ext cx="5826539" cy="25668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4"/>
          <p:cNvSpPr>
            <a:spLocks noGrp="1"/>
          </p:cNvSpPr>
          <p:nvPr>
            <p:ph type="title"/>
          </p:nvPr>
        </p:nvSpPr>
        <p:spPr/>
        <p:txBody>
          <a:bodyPr/>
          <a:lstStyle/>
          <a:p>
            <a:endParaRPr lang="en-NZ" dirty="0"/>
          </a:p>
        </p:txBody>
      </p:sp>
      <p:sp>
        <p:nvSpPr>
          <p:cNvPr id="2" name="Rectangle 1"/>
          <p:cNvSpPr/>
          <p:nvPr/>
        </p:nvSpPr>
        <p:spPr>
          <a:xfrm>
            <a:off x="2054087" y="2967335"/>
            <a:ext cx="8600661" cy="1815882"/>
          </a:xfrm>
          <a:prstGeom prst="rect">
            <a:avLst/>
          </a:prstGeom>
        </p:spPr>
        <p:txBody>
          <a:bodyPr wrap="square">
            <a:spAutoFit/>
          </a:bodyPr>
          <a:lstStyle/>
          <a:p>
            <a:r>
              <a:rPr lang="en-US" sz="2800" dirty="0"/>
              <a:t>Care in the last days of life is comprehensive, with good symptom control, is in the most appropriate setting in the company of </a:t>
            </a:r>
            <a:r>
              <a:rPr lang="en-US" sz="2800" dirty="0" err="1"/>
              <a:t>whānau</a:t>
            </a:r>
            <a:r>
              <a:rPr lang="en-US" sz="2800" dirty="0"/>
              <a:t> and/or friends </a:t>
            </a:r>
            <a:endParaRPr lang="en-NZ" sz="2800" dirty="0"/>
          </a:p>
        </p:txBody>
      </p:sp>
      <p:sp>
        <p:nvSpPr>
          <p:cNvPr id="4" name="Rectangle 3"/>
          <p:cNvSpPr/>
          <p:nvPr/>
        </p:nvSpPr>
        <p:spPr>
          <a:xfrm>
            <a:off x="2054087" y="5205655"/>
            <a:ext cx="8985152" cy="523220"/>
          </a:xfrm>
          <a:prstGeom prst="rect">
            <a:avLst/>
          </a:prstGeom>
        </p:spPr>
        <p:txBody>
          <a:bodyPr wrap="none">
            <a:spAutoFit/>
          </a:bodyPr>
          <a:lstStyle/>
          <a:p>
            <a:r>
              <a:rPr lang="en-US" sz="2800" dirty="0" err="1"/>
              <a:t>Whānau</a:t>
            </a:r>
            <a:r>
              <a:rPr lang="en-US" sz="2800" dirty="0"/>
              <a:t> experience high quality care after death </a:t>
            </a:r>
            <a:endParaRPr lang="en-NZ" sz="2800" dirty="0"/>
          </a:p>
        </p:txBody>
      </p:sp>
    </p:spTree>
    <p:extLst>
      <p:ext uri="{BB962C8B-B14F-4D97-AF65-F5344CB8AC3E}">
        <p14:creationId xmlns:p14="http://schemas.microsoft.com/office/powerpoint/2010/main" val="23309654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NZ" dirty="0" smtClean="0"/>
              <a:t>Next steps….</a:t>
            </a:r>
            <a:r>
              <a:rPr lang="en-US" dirty="0"/>
              <a:t> </a:t>
            </a:r>
            <a:r>
              <a:rPr lang="en-US" dirty="0" smtClean="0"/>
              <a:t>Implementing the Strategy</a:t>
            </a:r>
            <a:r>
              <a:rPr lang="en-US" dirty="0"/>
              <a:t/>
            </a:r>
            <a:br>
              <a:rPr lang="en-US" dirty="0"/>
            </a:br>
            <a:endParaRPr lang="en-NZ" dirty="0"/>
          </a:p>
        </p:txBody>
      </p:sp>
      <p:sp>
        <p:nvSpPr>
          <p:cNvPr id="3" name="Content Placeholder 2"/>
          <p:cNvSpPr>
            <a:spLocks noGrp="1"/>
          </p:cNvSpPr>
          <p:nvPr>
            <p:ph idx="1"/>
          </p:nvPr>
        </p:nvSpPr>
        <p:spPr>
          <a:xfrm>
            <a:off x="2589212" y="1232452"/>
            <a:ext cx="8915400" cy="4678770"/>
          </a:xfrm>
        </p:spPr>
        <p:txBody>
          <a:bodyPr>
            <a:normAutofit/>
          </a:bodyPr>
          <a:lstStyle/>
          <a:p>
            <a:endParaRPr lang="en-US" dirty="0" smtClean="0"/>
          </a:p>
          <a:p>
            <a:pPr>
              <a:buClr>
                <a:srgbClr val="7FD13B"/>
              </a:buClr>
            </a:pPr>
            <a:r>
              <a:rPr lang="en-US" sz="2400" dirty="0" smtClean="0">
                <a:solidFill>
                  <a:prstClr val="white">
                    <a:lumMod val="75000"/>
                    <a:lumOff val="25000"/>
                  </a:prstClr>
                </a:solidFill>
              </a:rPr>
              <a:t>Achieving future vision will involve a period of evolutionary change</a:t>
            </a:r>
          </a:p>
          <a:p>
            <a:r>
              <a:rPr lang="en-US" sz="2400" dirty="0" err="1" smtClean="0"/>
              <a:t>Prioritisation</a:t>
            </a:r>
            <a:r>
              <a:rPr lang="en-US" sz="2400" dirty="0" smtClean="0"/>
              <a:t> of actions and opportunities for service improvements, based on the Strategy will be identified locally and overseen by the respective Alliance Leadership Teams in each </a:t>
            </a:r>
            <a:r>
              <a:rPr lang="en-US" sz="2400" smtClean="0"/>
              <a:t>DHB</a:t>
            </a:r>
            <a:r>
              <a:rPr lang="en-US" sz="2400" smtClean="0"/>
              <a:t>.</a:t>
            </a:r>
            <a:endParaRPr lang="en-US" sz="2400" dirty="0" smtClean="0"/>
          </a:p>
          <a:p>
            <a:endParaRPr lang="en-NZ" dirty="0" smtClean="0"/>
          </a:p>
        </p:txBody>
      </p:sp>
    </p:spTree>
    <p:extLst>
      <p:ext uri="{BB962C8B-B14F-4D97-AF65-F5344CB8AC3E}">
        <p14:creationId xmlns:p14="http://schemas.microsoft.com/office/powerpoint/2010/main" val="40965549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Work already underway</a:t>
            </a:r>
            <a:endParaRPr lang="en-NZ" dirty="0"/>
          </a:p>
        </p:txBody>
      </p:sp>
      <p:sp>
        <p:nvSpPr>
          <p:cNvPr id="3" name="Content Placeholder 2"/>
          <p:cNvSpPr>
            <a:spLocks noGrp="1"/>
          </p:cNvSpPr>
          <p:nvPr>
            <p:ph idx="1"/>
          </p:nvPr>
        </p:nvSpPr>
        <p:spPr/>
        <p:txBody>
          <a:bodyPr/>
          <a:lstStyle/>
          <a:p>
            <a:pPr lvl="0">
              <a:buClr>
                <a:srgbClr val="7FD13B"/>
              </a:buClr>
            </a:pPr>
            <a:r>
              <a:rPr lang="en-US" sz="2400" dirty="0">
                <a:solidFill>
                  <a:prstClr val="white">
                    <a:lumMod val="75000"/>
                    <a:lumOff val="25000"/>
                  </a:prstClr>
                </a:solidFill>
              </a:rPr>
              <a:t>3DHB actions are already underway with MCN Projects </a:t>
            </a:r>
            <a:r>
              <a:rPr lang="en-US" sz="2400" dirty="0" smtClean="0">
                <a:solidFill>
                  <a:prstClr val="white">
                    <a:lumMod val="75000"/>
                    <a:lumOff val="25000"/>
                  </a:prstClr>
                </a:solidFill>
              </a:rPr>
              <a:t>Workforce Planning and Training &amp; Professional Development Plan($</a:t>
            </a:r>
            <a:r>
              <a:rPr lang="en-US" sz="2400" dirty="0">
                <a:solidFill>
                  <a:prstClr val="white">
                    <a:lumMod val="75000"/>
                    <a:lumOff val="25000"/>
                  </a:prstClr>
                </a:solidFill>
              </a:rPr>
              <a:t>60k</a:t>
            </a:r>
            <a:r>
              <a:rPr lang="en-US" sz="2400" dirty="0" smtClean="0">
                <a:solidFill>
                  <a:prstClr val="white">
                    <a:lumMod val="75000"/>
                    <a:lumOff val="25000"/>
                  </a:prstClr>
                </a:solidFill>
              </a:rPr>
              <a:t>) – March 2017 </a:t>
            </a:r>
          </a:p>
          <a:p>
            <a:pPr lvl="0">
              <a:buClr>
                <a:srgbClr val="7FD13B"/>
              </a:buClr>
            </a:pPr>
            <a:r>
              <a:rPr lang="en-US" sz="2400" dirty="0">
                <a:solidFill>
                  <a:prstClr val="white">
                    <a:lumMod val="75000"/>
                    <a:lumOff val="25000"/>
                  </a:prstClr>
                </a:solidFill>
              </a:rPr>
              <a:t>N</a:t>
            </a:r>
            <a:r>
              <a:rPr lang="en-US" sz="2400" dirty="0" smtClean="0">
                <a:solidFill>
                  <a:prstClr val="white">
                    <a:lumMod val="75000"/>
                    <a:lumOff val="25000"/>
                  </a:prstClr>
                </a:solidFill>
              </a:rPr>
              <a:t>ew projects to develop community </a:t>
            </a:r>
            <a:r>
              <a:rPr lang="en-US" sz="2400" dirty="0">
                <a:solidFill>
                  <a:prstClr val="white">
                    <a:lumMod val="75000"/>
                    <a:lumOff val="25000"/>
                  </a:prstClr>
                </a:solidFill>
              </a:rPr>
              <a:t>focused palliative care services (Hospice Initiatives </a:t>
            </a:r>
            <a:r>
              <a:rPr lang="en-US" sz="2400" dirty="0" smtClean="0">
                <a:solidFill>
                  <a:prstClr val="white">
                    <a:lumMod val="75000"/>
                    <a:lumOff val="25000"/>
                  </a:prstClr>
                </a:solidFill>
              </a:rPr>
              <a:t>Funding </a:t>
            </a:r>
            <a:r>
              <a:rPr lang="en-US" sz="2400" dirty="0">
                <a:solidFill>
                  <a:prstClr val="white">
                    <a:lumMod val="75000"/>
                    <a:lumOff val="25000"/>
                  </a:prstClr>
                </a:solidFill>
              </a:rPr>
              <a:t>announced in Budget </a:t>
            </a:r>
            <a:r>
              <a:rPr lang="en-US" sz="2400" dirty="0" smtClean="0">
                <a:solidFill>
                  <a:prstClr val="white">
                    <a:lumMod val="75000"/>
                    <a:lumOff val="25000"/>
                  </a:prstClr>
                </a:solidFill>
              </a:rPr>
              <a:t>2015) </a:t>
            </a:r>
            <a:r>
              <a:rPr lang="en-US" sz="2400" dirty="0">
                <a:solidFill>
                  <a:prstClr val="white">
                    <a:lumMod val="75000"/>
                    <a:lumOff val="25000"/>
                  </a:prstClr>
                </a:solidFill>
              </a:rPr>
              <a:t>which include $225k one off funding and $700k per annum ongoing funding.  </a:t>
            </a:r>
          </a:p>
        </p:txBody>
      </p:sp>
    </p:spTree>
    <p:extLst>
      <p:ext uri="{BB962C8B-B14F-4D97-AF65-F5344CB8AC3E}">
        <p14:creationId xmlns:p14="http://schemas.microsoft.com/office/powerpoint/2010/main" val="584798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66151"/>
          </a:xfrm>
        </p:spPr>
        <p:txBody>
          <a:bodyPr/>
          <a:lstStyle/>
          <a:p>
            <a:r>
              <a:rPr lang="en-US" dirty="0" smtClean="0"/>
              <a:t>Challenges for our system</a:t>
            </a:r>
            <a:endParaRPr lang="en-NZ" dirty="0"/>
          </a:p>
        </p:txBody>
      </p:sp>
      <p:sp>
        <p:nvSpPr>
          <p:cNvPr id="3" name="Content Placeholder 2"/>
          <p:cNvSpPr>
            <a:spLocks noGrp="1"/>
          </p:cNvSpPr>
          <p:nvPr>
            <p:ph idx="1"/>
          </p:nvPr>
        </p:nvSpPr>
        <p:spPr>
          <a:xfrm>
            <a:off x="2589212" y="1669774"/>
            <a:ext cx="8915400" cy="4241448"/>
          </a:xfrm>
        </p:spPr>
        <p:txBody>
          <a:bodyPr/>
          <a:lstStyle/>
          <a:p>
            <a:r>
              <a:rPr lang="en-US" dirty="0" smtClean="0"/>
              <a:t>Next couple of decades there will be dramatic changes in the patterns of life, disease, dying and death</a:t>
            </a:r>
          </a:p>
          <a:p>
            <a:r>
              <a:rPr lang="en-US" dirty="0" smtClean="0"/>
              <a:t>Projected demand for our sub-region:</a:t>
            </a:r>
            <a:endParaRPr lang="en-NZ"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8365" y="2949160"/>
            <a:ext cx="5791200" cy="336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6217930" y="6325464"/>
            <a:ext cx="2698175" cy="215444"/>
          </a:xfrm>
          <a:prstGeom prst="rect">
            <a:avLst/>
          </a:prstGeom>
        </p:spPr>
        <p:txBody>
          <a:bodyPr wrap="none">
            <a:spAutoFit/>
          </a:bodyPr>
          <a:lstStyle/>
          <a:p>
            <a:r>
              <a:rPr lang="en-US" sz="800" dirty="0"/>
              <a:t>Source of projective data: Heather McLeod (2016)</a:t>
            </a:r>
            <a:endParaRPr lang="en-NZ" sz="800" dirty="0"/>
          </a:p>
        </p:txBody>
      </p:sp>
    </p:spTree>
    <p:extLst>
      <p:ext uri="{BB962C8B-B14F-4D97-AF65-F5344CB8AC3E}">
        <p14:creationId xmlns:p14="http://schemas.microsoft.com/office/powerpoint/2010/main" val="29566968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 heard</a:t>
            </a:r>
            <a:endParaRPr lang="en-NZ" dirty="0"/>
          </a:p>
        </p:txBody>
      </p:sp>
      <p:sp>
        <p:nvSpPr>
          <p:cNvPr id="3" name="Content Placeholder 2"/>
          <p:cNvSpPr>
            <a:spLocks noGrp="1"/>
          </p:cNvSpPr>
          <p:nvPr>
            <p:ph idx="1"/>
          </p:nvPr>
        </p:nvSpPr>
        <p:spPr>
          <a:xfrm>
            <a:off x="1778000" y="1659467"/>
            <a:ext cx="9726612" cy="4690533"/>
          </a:xfrm>
        </p:spPr>
        <p:txBody>
          <a:bodyPr>
            <a:normAutofit/>
          </a:bodyPr>
          <a:lstStyle/>
          <a:p>
            <a:r>
              <a:rPr lang="en-US" dirty="0" smtClean="0"/>
              <a:t>Access </a:t>
            </a:r>
            <a:r>
              <a:rPr lang="en-US" dirty="0"/>
              <a:t>to services is variable across the 3 districts </a:t>
            </a:r>
            <a:endParaRPr lang="en-US" dirty="0" smtClean="0"/>
          </a:p>
          <a:p>
            <a:r>
              <a:rPr lang="en-US" dirty="0"/>
              <a:t>T</a:t>
            </a:r>
            <a:r>
              <a:rPr lang="en-US" dirty="0" smtClean="0"/>
              <a:t>he </a:t>
            </a:r>
            <a:r>
              <a:rPr lang="en-US" dirty="0"/>
              <a:t>system is fragmented with no clear defined pathways (Wellington and Hutt Valley);</a:t>
            </a:r>
            <a:endParaRPr lang="en-NZ" dirty="0"/>
          </a:p>
          <a:p>
            <a:r>
              <a:rPr lang="en-NZ" dirty="0" smtClean="0"/>
              <a:t>The quality of care is </a:t>
            </a:r>
            <a:r>
              <a:rPr lang="en-NZ" dirty="0"/>
              <a:t>variable across different settings </a:t>
            </a:r>
            <a:r>
              <a:rPr lang="en-NZ" dirty="0" smtClean="0"/>
              <a:t>and across the 3 districts - </a:t>
            </a:r>
            <a:r>
              <a:rPr lang="en-US" dirty="0"/>
              <a:t>there are gaps in the </a:t>
            </a:r>
            <a:r>
              <a:rPr lang="en-US" dirty="0" smtClean="0"/>
              <a:t>capability </a:t>
            </a:r>
            <a:r>
              <a:rPr lang="en-US" dirty="0"/>
              <a:t>of the palliative care </a:t>
            </a:r>
            <a:r>
              <a:rPr lang="en-US" dirty="0" smtClean="0"/>
              <a:t>workforce</a:t>
            </a:r>
            <a:r>
              <a:rPr lang="en-US" dirty="0"/>
              <a:t>;</a:t>
            </a:r>
            <a:endParaRPr lang="en-NZ" dirty="0" smtClean="0"/>
          </a:p>
          <a:p>
            <a:pPr lvl="0"/>
            <a:r>
              <a:rPr lang="en-US" dirty="0"/>
              <a:t>T</a:t>
            </a:r>
            <a:r>
              <a:rPr lang="en-US" dirty="0" smtClean="0"/>
              <a:t>here </a:t>
            </a:r>
            <a:r>
              <a:rPr lang="en-US" dirty="0"/>
              <a:t>is a focus on services and providers rather than a focus on the patient and their </a:t>
            </a:r>
            <a:r>
              <a:rPr lang="en-US" dirty="0" err="1"/>
              <a:t>whānau</a:t>
            </a:r>
            <a:r>
              <a:rPr lang="en-US" dirty="0"/>
              <a:t>;</a:t>
            </a:r>
            <a:endParaRPr lang="en-NZ" dirty="0"/>
          </a:p>
          <a:p>
            <a:pPr lvl="0"/>
            <a:r>
              <a:rPr lang="en-US" dirty="0"/>
              <a:t>I</a:t>
            </a:r>
            <a:r>
              <a:rPr lang="en-US" dirty="0" smtClean="0"/>
              <a:t>nformation </a:t>
            </a:r>
            <a:r>
              <a:rPr lang="en-US" dirty="0"/>
              <a:t>systems are not well </a:t>
            </a:r>
            <a:r>
              <a:rPr lang="en-US" dirty="0" smtClean="0"/>
              <a:t>connected</a:t>
            </a:r>
            <a:r>
              <a:rPr lang="en-US" dirty="0"/>
              <a:t>.</a:t>
            </a:r>
            <a:endParaRPr lang="en-NZ" dirty="0"/>
          </a:p>
          <a:p>
            <a:endParaRPr lang="en-US" dirty="0" smtClean="0"/>
          </a:p>
          <a:p>
            <a:pPr marL="0" indent="0">
              <a:buNone/>
            </a:pPr>
            <a:r>
              <a:rPr lang="en-US" dirty="0" smtClean="0"/>
              <a:t>What matters to patients and their </a:t>
            </a:r>
            <a:r>
              <a:rPr lang="en-US" dirty="0" err="1" smtClean="0"/>
              <a:t>whānau</a:t>
            </a:r>
            <a:r>
              <a:rPr lang="en-US" dirty="0" smtClean="0"/>
              <a:t> is to be with their loved ones, symptom control, good communication and well coordinated care.</a:t>
            </a:r>
            <a:endParaRPr lang="en-NZ" dirty="0"/>
          </a:p>
        </p:txBody>
      </p:sp>
    </p:spTree>
    <p:extLst>
      <p:ext uri="{BB962C8B-B14F-4D97-AF65-F5344CB8AC3E}">
        <p14:creationId xmlns:p14="http://schemas.microsoft.com/office/powerpoint/2010/main" val="24048834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shift is needed...</a:t>
            </a:r>
            <a:endParaRPr lang="en-NZ" dirty="0"/>
          </a:p>
        </p:txBody>
      </p:sp>
      <p:pic>
        <p:nvPicPr>
          <p:cNvPr id="2051"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637183" y="2054087"/>
            <a:ext cx="7451897" cy="3843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928932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Palliative Care Patient Journey</a:t>
            </a:r>
            <a:endParaRPr lang="en-NZ" dirty="0"/>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179443" y="689113"/>
            <a:ext cx="10668000" cy="59369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2737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ular Callout 3"/>
          <p:cNvSpPr/>
          <p:nvPr/>
        </p:nvSpPr>
        <p:spPr>
          <a:xfrm>
            <a:off x="4334505" y="292245"/>
            <a:ext cx="2609633" cy="1447976"/>
          </a:xfrm>
          <a:prstGeom prst="wedgeRoundRectCallout">
            <a:avLst>
              <a:gd name="adj1" fmla="val 17073"/>
              <a:gd name="adj2" fmla="val 9404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It should have been a moment of grace at the end... 1 ½ years on our family is still fractured</a:t>
            </a:r>
            <a:endParaRPr lang="en-NZ" dirty="0"/>
          </a:p>
        </p:txBody>
      </p:sp>
      <p:pic>
        <p:nvPicPr>
          <p:cNvPr id="1026" name="Picture 2" descr="Group of people in a forma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94852" y="2446720"/>
            <a:ext cx="1948070" cy="1948070"/>
          </a:xfrm>
          <a:prstGeom prst="rect">
            <a:avLst/>
          </a:prstGeom>
          <a:noFill/>
          <a:extLst>
            <a:ext uri="{909E8E84-426E-40DD-AFC4-6F175D3DCCD1}">
              <a14:hiddenFill xmlns:a14="http://schemas.microsoft.com/office/drawing/2010/main">
                <a:solidFill>
                  <a:srgbClr val="FFFFFF"/>
                </a:solidFill>
              </a14:hiddenFill>
            </a:ext>
          </a:extLst>
        </p:spPr>
      </p:pic>
      <p:sp>
        <p:nvSpPr>
          <p:cNvPr id="6" name="Rounded Rectangular Callout 5"/>
          <p:cNvSpPr/>
          <p:nvPr/>
        </p:nvSpPr>
        <p:spPr>
          <a:xfrm>
            <a:off x="1546667" y="398263"/>
            <a:ext cx="2390274" cy="1235242"/>
          </a:xfrm>
          <a:prstGeom prst="wedgeRoundRectCallout">
            <a:avLst>
              <a:gd name="adj1" fmla="val 100790"/>
              <a:gd name="adj2" fmla="val 10445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We now believe palliative care not to be what it could be</a:t>
            </a:r>
            <a:endParaRPr lang="en-NZ" dirty="0"/>
          </a:p>
        </p:txBody>
      </p:sp>
      <p:sp>
        <p:nvSpPr>
          <p:cNvPr id="7" name="Rounded Rectangular Callout 6"/>
          <p:cNvSpPr/>
          <p:nvPr/>
        </p:nvSpPr>
        <p:spPr>
          <a:xfrm>
            <a:off x="8706678" y="2882299"/>
            <a:ext cx="2826898" cy="1252380"/>
          </a:xfrm>
          <a:prstGeom prst="wedgeRoundRectCallout">
            <a:avLst>
              <a:gd name="adj1" fmla="val -99080"/>
              <a:gd name="adj2" fmla="val 900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Early information about what to expect would have been more helpful</a:t>
            </a:r>
            <a:endParaRPr lang="en-NZ" dirty="0"/>
          </a:p>
        </p:txBody>
      </p:sp>
      <p:sp>
        <p:nvSpPr>
          <p:cNvPr id="8" name="Rounded Rectangular Callout 7"/>
          <p:cNvSpPr/>
          <p:nvPr/>
        </p:nvSpPr>
        <p:spPr>
          <a:xfrm>
            <a:off x="8706678" y="4475000"/>
            <a:ext cx="3154018" cy="1394268"/>
          </a:xfrm>
          <a:prstGeom prst="wedgeRoundRectCallout">
            <a:avLst>
              <a:gd name="adj1" fmla="val -97074"/>
              <a:gd name="adj2" fmla="val -8626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NZ" dirty="0" smtClean="0"/>
              <a:t>Everything </a:t>
            </a:r>
            <a:r>
              <a:rPr lang="en-NZ" dirty="0"/>
              <a:t>we needed was there when we needed </a:t>
            </a:r>
            <a:r>
              <a:rPr lang="en-NZ" dirty="0" smtClean="0"/>
              <a:t>it -</a:t>
            </a:r>
            <a:r>
              <a:rPr lang="en-NZ" dirty="0"/>
              <a:t> nothing was too </a:t>
            </a:r>
            <a:r>
              <a:rPr lang="en-NZ" dirty="0" smtClean="0"/>
              <a:t>much</a:t>
            </a:r>
            <a:endParaRPr lang="en-NZ" dirty="0"/>
          </a:p>
        </p:txBody>
      </p:sp>
      <p:sp>
        <p:nvSpPr>
          <p:cNvPr id="9" name="Rounded Rectangular Callout 8"/>
          <p:cNvSpPr/>
          <p:nvPr/>
        </p:nvSpPr>
        <p:spPr>
          <a:xfrm>
            <a:off x="940905" y="3420755"/>
            <a:ext cx="2875722" cy="1054245"/>
          </a:xfrm>
          <a:prstGeom prst="wedgeRoundRectCallout">
            <a:avLst>
              <a:gd name="adj1" fmla="val 99429"/>
              <a:gd name="adj2" fmla="val -4564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My wife and I were in control – we just needed you to support us</a:t>
            </a:r>
            <a:endParaRPr lang="en-NZ" dirty="0"/>
          </a:p>
        </p:txBody>
      </p:sp>
      <p:sp>
        <p:nvSpPr>
          <p:cNvPr id="10" name="Rounded Rectangular Callout 9"/>
          <p:cNvSpPr/>
          <p:nvPr/>
        </p:nvSpPr>
        <p:spPr>
          <a:xfrm>
            <a:off x="1161309" y="4798682"/>
            <a:ext cx="2390274" cy="770021"/>
          </a:xfrm>
          <a:prstGeom prst="wedgeRoundRectCallout">
            <a:avLst>
              <a:gd name="adj1" fmla="val 114650"/>
              <a:gd name="adj2" fmla="val -11527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I’m dying and I want to go home</a:t>
            </a:r>
            <a:endParaRPr lang="en-NZ" dirty="0"/>
          </a:p>
        </p:txBody>
      </p:sp>
      <p:sp>
        <p:nvSpPr>
          <p:cNvPr id="11" name="Rounded Rectangular Callout 10"/>
          <p:cNvSpPr/>
          <p:nvPr/>
        </p:nvSpPr>
        <p:spPr>
          <a:xfrm>
            <a:off x="7473528" y="398263"/>
            <a:ext cx="3684802" cy="953459"/>
          </a:xfrm>
          <a:prstGeom prst="wedgeRoundRectCallout">
            <a:avLst>
              <a:gd name="adj1" fmla="val -63318"/>
              <a:gd name="adj2" fmla="val 14200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No-one knew what was going on- and if they did, they didn't communicate this to us</a:t>
            </a:r>
            <a:endParaRPr lang="en-NZ" dirty="0"/>
          </a:p>
        </p:txBody>
      </p:sp>
      <p:sp>
        <p:nvSpPr>
          <p:cNvPr id="12" name="Rounded Rectangular Callout 11"/>
          <p:cNvSpPr/>
          <p:nvPr/>
        </p:nvSpPr>
        <p:spPr>
          <a:xfrm>
            <a:off x="649356" y="1848828"/>
            <a:ext cx="2994991" cy="1386397"/>
          </a:xfrm>
          <a:prstGeom prst="wedgeRoundRectCallout">
            <a:avLst>
              <a:gd name="adj1" fmla="val 100690"/>
              <a:gd name="adj2" fmla="val 560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t>I</a:t>
            </a:r>
            <a:r>
              <a:rPr lang="en-AU" dirty="0" smtClean="0"/>
              <a:t>f </a:t>
            </a:r>
            <a:r>
              <a:rPr lang="en-AU" dirty="0"/>
              <a:t>we </a:t>
            </a:r>
            <a:r>
              <a:rPr lang="en-AU" dirty="0" smtClean="0"/>
              <a:t>just had one </a:t>
            </a:r>
            <a:r>
              <a:rPr lang="en-AU" dirty="0"/>
              <a:t>person delivering care we wouldn’t have gone through what we </a:t>
            </a:r>
            <a:r>
              <a:rPr lang="en-AU" dirty="0" smtClean="0"/>
              <a:t>did</a:t>
            </a:r>
            <a:endParaRPr lang="en-NZ" dirty="0"/>
          </a:p>
        </p:txBody>
      </p:sp>
      <p:sp>
        <p:nvSpPr>
          <p:cNvPr id="13" name="Rounded Rectangular Callout 12"/>
          <p:cNvSpPr/>
          <p:nvPr/>
        </p:nvSpPr>
        <p:spPr>
          <a:xfrm>
            <a:off x="8965096" y="1621997"/>
            <a:ext cx="2390274" cy="824723"/>
          </a:xfrm>
          <a:prstGeom prst="wedgeRoundRectCallout">
            <a:avLst>
              <a:gd name="adj1" fmla="val -124305"/>
              <a:gd name="adj2" fmla="val 11591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dirty="0" smtClean="0">
                <a:solidFill>
                  <a:schemeClr val="tx1"/>
                </a:solidFill>
              </a:rPr>
              <a:t>Nobody </a:t>
            </a:r>
            <a:r>
              <a:rPr lang="en-AU" dirty="0">
                <a:solidFill>
                  <a:schemeClr val="tx1"/>
                </a:solidFill>
              </a:rPr>
              <a:t>tells you what is available</a:t>
            </a:r>
            <a:endParaRPr lang="en-NZ" dirty="0"/>
          </a:p>
        </p:txBody>
      </p:sp>
      <p:sp>
        <p:nvSpPr>
          <p:cNvPr id="14" name="Rounded Rectangular Callout 13"/>
          <p:cNvSpPr/>
          <p:nvPr/>
        </p:nvSpPr>
        <p:spPr>
          <a:xfrm>
            <a:off x="1546667" y="5765045"/>
            <a:ext cx="3343385" cy="827912"/>
          </a:xfrm>
          <a:prstGeom prst="wedgeRoundRectCallout">
            <a:avLst>
              <a:gd name="adj1" fmla="val 70186"/>
              <a:gd name="adj2" fmla="val -21325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dirty="0">
                <a:solidFill>
                  <a:schemeClr val="tx1"/>
                </a:solidFill>
              </a:rPr>
              <a:t>The system would work a lot better if everyone worked as a team</a:t>
            </a:r>
            <a:endParaRPr lang="en-NZ" dirty="0"/>
          </a:p>
        </p:txBody>
      </p:sp>
      <p:sp>
        <p:nvSpPr>
          <p:cNvPr id="15" name="Rounded Rectangular Callout 14"/>
          <p:cNvSpPr/>
          <p:nvPr/>
        </p:nvSpPr>
        <p:spPr>
          <a:xfrm>
            <a:off x="5194852" y="5017343"/>
            <a:ext cx="3313044" cy="1575614"/>
          </a:xfrm>
          <a:prstGeom prst="wedgeRoundRectCallout">
            <a:avLst>
              <a:gd name="adj1" fmla="val -21205"/>
              <a:gd name="adj2" fmla="val -8564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Those </a:t>
            </a:r>
            <a:r>
              <a:rPr lang="en-US" dirty="0">
                <a:solidFill>
                  <a:schemeClr val="tx1"/>
                </a:solidFill>
              </a:rPr>
              <a:t>who end up having to be in residential care deserve to have just as much care taken of them as anyone </a:t>
            </a:r>
            <a:r>
              <a:rPr lang="en-US" dirty="0" smtClean="0">
                <a:solidFill>
                  <a:schemeClr val="tx1"/>
                </a:solidFill>
              </a:rPr>
              <a:t>else</a:t>
            </a:r>
            <a:endParaRPr lang="en-NZ" dirty="0"/>
          </a:p>
        </p:txBody>
      </p:sp>
    </p:spTree>
    <p:extLst>
      <p:ext uri="{BB962C8B-B14F-4D97-AF65-F5344CB8AC3E}">
        <p14:creationId xmlns:p14="http://schemas.microsoft.com/office/powerpoint/2010/main" val="9250102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Strategic Goals</a:t>
            </a:r>
          </a:p>
        </p:txBody>
      </p:sp>
      <p:graphicFrame>
        <p:nvGraphicFramePr>
          <p:cNvPr id="3" name="Diagram 2"/>
          <p:cNvGraphicFramePr/>
          <p:nvPr>
            <p:extLst>
              <p:ext uri="{D42A27DB-BD31-4B8C-83A1-F6EECF244321}">
                <p14:modId xmlns:p14="http://schemas.microsoft.com/office/powerpoint/2010/main" val="2839906198"/>
              </p:ext>
            </p:extLst>
          </p:nvPr>
        </p:nvGraphicFramePr>
        <p:xfrm>
          <a:off x="662608" y="1298713"/>
          <a:ext cx="11171583" cy="37238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46726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NZ"/>
          </a:p>
        </p:txBody>
      </p:sp>
      <p:graphicFrame>
        <p:nvGraphicFramePr>
          <p:cNvPr id="3" name="Diagram 2"/>
          <p:cNvGraphicFramePr/>
          <p:nvPr>
            <p:extLst>
              <p:ext uri="{D42A27DB-BD31-4B8C-83A1-F6EECF244321}">
                <p14:modId xmlns:p14="http://schemas.microsoft.com/office/powerpoint/2010/main" val="2188592680"/>
              </p:ext>
            </p:extLst>
          </p:nvPr>
        </p:nvGraphicFramePr>
        <p:xfrm>
          <a:off x="2032001" y="719668"/>
          <a:ext cx="3189356" cy="21600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2040835" y="2879741"/>
            <a:ext cx="7951304" cy="2246769"/>
          </a:xfrm>
          <a:prstGeom prst="rect">
            <a:avLst/>
          </a:prstGeom>
        </p:spPr>
        <p:txBody>
          <a:bodyPr wrap="square">
            <a:spAutoFit/>
          </a:bodyPr>
          <a:lstStyle/>
          <a:p>
            <a:pPr lvl="0">
              <a:spcBef>
                <a:spcPts val="1000"/>
              </a:spcBef>
              <a:buClr>
                <a:srgbClr val="7FD13B"/>
              </a:buClr>
            </a:pPr>
            <a:r>
              <a:rPr lang="en-US" sz="2800" dirty="0" smtClean="0"/>
              <a:t>Patients </a:t>
            </a:r>
            <a:r>
              <a:rPr lang="en-US" sz="2800" dirty="0"/>
              <a:t>and their </a:t>
            </a:r>
            <a:r>
              <a:rPr lang="en-US" sz="2800" dirty="0" err="1"/>
              <a:t>whānau</a:t>
            </a:r>
            <a:r>
              <a:rPr lang="en-US" sz="2800" dirty="0"/>
              <a:t> have early discussions as end of life approaches to ensure they make early informed choices about the what, where and how of care and support they </a:t>
            </a:r>
            <a:r>
              <a:rPr lang="en-US" sz="2800" dirty="0" smtClean="0"/>
              <a:t>receive</a:t>
            </a:r>
            <a:endParaRPr lang="en-NZ" sz="2800" dirty="0" smtClean="0">
              <a:solidFill>
                <a:prstClr val="white">
                  <a:lumMod val="75000"/>
                  <a:lumOff val="25000"/>
                </a:prstClr>
              </a:solidFill>
            </a:endParaRPr>
          </a:p>
        </p:txBody>
      </p:sp>
    </p:spTree>
    <p:extLst>
      <p:ext uri="{BB962C8B-B14F-4D97-AF65-F5344CB8AC3E}">
        <p14:creationId xmlns:p14="http://schemas.microsoft.com/office/powerpoint/2010/main" val="17283330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NZ"/>
          </a:p>
        </p:txBody>
      </p:sp>
      <p:graphicFrame>
        <p:nvGraphicFramePr>
          <p:cNvPr id="3" name="Diagram 2"/>
          <p:cNvGraphicFramePr/>
          <p:nvPr>
            <p:extLst>
              <p:ext uri="{D42A27DB-BD31-4B8C-83A1-F6EECF244321}">
                <p14:modId xmlns:p14="http://schemas.microsoft.com/office/powerpoint/2010/main" val="154164838"/>
              </p:ext>
            </p:extLst>
          </p:nvPr>
        </p:nvGraphicFramePr>
        <p:xfrm>
          <a:off x="2032001" y="719668"/>
          <a:ext cx="3189356" cy="21600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p:cNvSpPr/>
          <p:nvPr/>
        </p:nvSpPr>
        <p:spPr>
          <a:xfrm>
            <a:off x="2160104" y="2967335"/>
            <a:ext cx="6983896" cy="1815882"/>
          </a:xfrm>
          <a:prstGeom prst="rect">
            <a:avLst/>
          </a:prstGeom>
        </p:spPr>
        <p:txBody>
          <a:bodyPr wrap="square">
            <a:spAutoFit/>
          </a:bodyPr>
          <a:lstStyle/>
          <a:p>
            <a:r>
              <a:rPr lang="en-US" sz="2800" dirty="0"/>
              <a:t>Patients and their </a:t>
            </a:r>
            <a:r>
              <a:rPr lang="en-US" sz="2800" dirty="0" err="1"/>
              <a:t>whānau</a:t>
            </a:r>
            <a:r>
              <a:rPr lang="en-US" sz="2800" dirty="0"/>
              <a:t> receive coordinated assessment, care planning and review throughout their illness </a:t>
            </a:r>
            <a:endParaRPr lang="en-NZ" sz="2800" dirty="0"/>
          </a:p>
        </p:txBody>
      </p:sp>
    </p:spTree>
    <p:extLst>
      <p:ext uri="{BB962C8B-B14F-4D97-AF65-F5344CB8AC3E}">
        <p14:creationId xmlns:p14="http://schemas.microsoft.com/office/powerpoint/2010/main" val="3650129630"/>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F20B7C8E-B819-43F3-AAF9-EE50B1A8363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6845</TotalTime>
  <Words>1231</Words>
  <Application>Microsoft Office PowerPoint</Application>
  <PresentationFormat>Custom</PresentationFormat>
  <Paragraphs>118</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Wisp</vt:lpstr>
      <vt:lpstr>Lower North Island Managed Clinical Network   Jazz Heer (Network Manager, MCN)  Sue Lodge (Nursing Clinical Lead and Pall Care Nurse)   Robyn McArthur (Medical Clinical Lead and GP)   </vt:lpstr>
      <vt:lpstr>Challenges for our system</vt:lpstr>
      <vt:lpstr>What we heard</vt:lpstr>
      <vt:lpstr>A shift is needed...</vt:lpstr>
      <vt:lpstr>Palliative Care Patient Journey</vt:lpstr>
      <vt:lpstr>PowerPoint Presentation</vt:lpstr>
      <vt:lpstr>Strategic Goals</vt:lpstr>
      <vt:lpstr>PowerPoint Presentation</vt:lpstr>
      <vt:lpstr>PowerPoint Presentation</vt:lpstr>
      <vt:lpstr>PowerPoint Presentation</vt:lpstr>
      <vt:lpstr>PowerPoint Presentation</vt:lpstr>
      <vt:lpstr>PowerPoint Presentation</vt:lpstr>
      <vt:lpstr>Next steps…. Implementing the Strategy </vt:lpstr>
      <vt:lpstr>Work already underway</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Palliative Care Strategy</dc:title>
  <dc:creator>Marion Thomas</dc:creator>
  <cp:lastModifiedBy>JASWINDER HEER</cp:lastModifiedBy>
  <cp:revision>104</cp:revision>
  <cp:lastPrinted>2016-05-11T00:01:16Z</cp:lastPrinted>
  <dcterms:created xsi:type="dcterms:W3CDTF">2016-05-06T03:19:52Z</dcterms:created>
  <dcterms:modified xsi:type="dcterms:W3CDTF">2017-02-16T03:05:18Z</dcterms:modified>
</cp:coreProperties>
</file>