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408" y="-10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774700"/>
            <a:ext cx="2616200" cy="737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774700"/>
            <a:ext cx="7696200" cy="737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4384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4384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>
              <a:sym typeface="Trebuchet M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8900" y="50800"/>
            <a:ext cx="12827000" cy="965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74700"/>
            <a:ext cx="10464800" cy="142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rebuchet MS" charset="0"/>
              </a:rPr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438400"/>
            <a:ext cx="104648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rebuchet MS" charset="0"/>
              </a:rPr>
              <a:t>Click to edit Master text styles</a:t>
            </a:r>
          </a:p>
          <a:p>
            <a:pPr lvl="1"/>
            <a:r>
              <a:rPr lang="en-US" smtClean="0">
                <a:sym typeface="Trebuchet MS" charset="0"/>
              </a:rPr>
              <a:t>Second level</a:t>
            </a:r>
          </a:p>
          <a:p>
            <a:pPr lvl="2"/>
            <a:r>
              <a:rPr lang="en-US" smtClean="0">
                <a:sym typeface="Trebuchet MS" charset="0"/>
              </a:rPr>
              <a:t>Third level</a:t>
            </a:r>
          </a:p>
          <a:p>
            <a:pPr lvl="3"/>
            <a:r>
              <a:rPr lang="en-US" smtClean="0">
                <a:sym typeface="Trebuchet MS" charset="0"/>
              </a:rPr>
              <a:t>Fourth level</a:t>
            </a:r>
          </a:p>
          <a:p>
            <a:pPr lvl="4"/>
            <a:r>
              <a:rPr lang="en-US" smtClean="0">
                <a:sym typeface="Trebuchet M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+mj-lt"/>
          <a:ea typeface="+mj-ea"/>
          <a:cs typeface="+mj-cs"/>
          <a:sym typeface="Trebuchet M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Trebuchet MS" charset="0"/>
          <a:ea typeface="ヒラギノ角ゴ ProN W6" charset="0"/>
          <a:cs typeface="ヒラギノ角ゴ ProN W6" charset="0"/>
          <a:sym typeface="Trebuchet M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Trebuchet MS" charset="0"/>
          <a:ea typeface="ヒラギノ角ゴ ProN W6" charset="0"/>
          <a:cs typeface="ヒラギノ角ゴ ProN W6" charset="0"/>
          <a:sym typeface="Trebuchet M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Trebuchet MS" charset="0"/>
          <a:ea typeface="ヒラギノ角ゴ ProN W6" charset="0"/>
          <a:cs typeface="ヒラギノ角ゴ ProN W6" charset="0"/>
          <a:sym typeface="Trebuchet M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Trebuchet MS" charset="0"/>
          <a:ea typeface="ヒラギノ角ゴ ProN W6" charset="0"/>
          <a:cs typeface="ヒラギノ角ゴ ProN W6" charset="0"/>
          <a:sym typeface="Trebuchet M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Trebuchet MS" charset="0"/>
          <a:ea typeface="ヒラギノ角ゴ ProN W6" charset="0"/>
          <a:cs typeface="ヒラギノ角ゴ ProN W6" charset="0"/>
          <a:sym typeface="Trebuchet M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Trebuchet MS" charset="0"/>
          <a:ea typeface="ヒラギノ角ゴ ProN W6" charset="0"/>
          <a:cs typeface="ヒラギノ角ゴ ProN W6" charset="0"/>
          <a:sym typeface="Trebuchet M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Trebuchet MS" charset="0"/>
          <a:ea typeface="ヒラギノ角ゴ ProN W6" charset="0"/>
          <a:cs typeface="ヒラギノ角ゴ ProN W6" charset="0"/>
          <a:sym typeface="Trebuchet M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 b="1">
          <a:solidFill>
            <a:schemeClr val="tx1"/>
          </a:solidFill>
          <a:latin typeface="Trebuchet MS" charset="0"/>
          <a:ea typeface="ヒラギノ角ゴ ProN W6" charset="0"/>
          <a:cs typeface="ヒラギノ角ゴ ProN W6" charset="0"/>
          <a:sym typeface="Trebuchet MS" charset="0"/>
        </a:defRPr>
      </a:lvl9pPr>
    </p:titleStyle>
    <p:bodyStyle>
      <a:lvl1pPr marL="838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Trebuchet M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1pPr>
      <a:lvl2pPr marL="12827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Trebuchet M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2pPr>
      <a:lvl3pPr marL="1727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Trebuchet M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3pPr>
      <a:lvl4pPr marL="21717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Trebuchet M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4pPr>
      <a:lvl5pPr marL="2616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Trebuchet M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5pPr>
      <a:lvl6pPr marL="3073400" indent="-571500" algn="l" rtl="0" fontAlgn="base">
        <a:spcBef>
          <a:spcPts val="2400"/>
        </a:spcBef>
        <a:spcAft>
          <a:spcPct val="0"/>
        </a:spcAft>
        <a:buSzPct val="171000"/>
        <a:buFont typeface="Trebuchet M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6pPr>
      <a:lvl7pPr marL="3530600" indent="-571500" algn="l" rtl="0" fontAlgn="base">
        <a:spcBef>
          <a:spcPts val="2400"/>
        </a:spcBef>
        <a:spcAft>
          <a:spcPct val="0"/>
        </a:spcAft>
        <a:buSzPct val="171000"/>
        <a:buFont typeface="Trebuchet M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7pPr>
      <a:lvl8pPr marL="3987800" indent="-571500" algn="l" rtl="0" fontAlgn="base">
        <a:spcBef>
          <a:spcPts val="2400"/>
        </a:spcBef>
        <a:spcAft>
          <a:spcPct val="0"/>
        </a:spcAft>
        <a:buSzPct val="171000"/>
        <a:buFont typeface="Trebuchet M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8pPr>
      <a:lvl9pPr marL="4445000" indent="-571500" algn="l" rtl="0" fontAlgn="base">
        <a:spcBef>
          <a:spcPts val="2400"/>
        </a:spcBef>
        <a:spcAft>
          <a:spcPct val="0"/>
        </a:spcAft>
        <a:buSzPct val="171000"/>
        <a:buFont typeface="Trebuchet M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image009.jpg@01D239AB.50BB78E0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73808" y="1564432"/>
            <a:ext cx="10464800" cy="3302000"/>
          </a:xfrm>
        </p:spPr>
        <p:txBody>
          <a:bodyPr/>
          <a:lstStyle/>
          <a:p>
            <a:pPr eaLnBrk="1" hangingPunct="1"/>
            <a:r>
              <a:rPr lang="en-US" sz="7200" dirty="0" smtClean="0"/>
              <a:t>Palliative Care Initiative Funding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29792" y="484312"/>
            <a:ext cx="11377264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NZ" sz="2400" dirty="0" smtClean="0"/>
          </a:p>
          <a:p>
            <a:pPr>
              <a:buNone/>
            </a:pPr>
            <a:r>
              <a:rPr lang="en-NZ" dirty="0" smtClean="0"/>
              <a:t> </a:t>
            </a:r>
            <a:r>
              <a:rPr lang="en-NZ" sz="4400" dirty="0" smtClean="0">
                <a:latin typeface="+mn-lt"/>
              </a:rPr>
              <a:t>2015 Budget – New Palliative Care Funding</a:t>
            </a:r>
          </a:p>
          <a:p>
            <a:pPr>
              <a:buNone/>
            </a:pPr>
            <a:endParaRPr lang="en-NZ" sz="2800" dirty="0" smtClean="0"/>
          </a:p>
          <a:p>
            <a:pPr algn="l">
              <a:buFont typeface="Arial" pitchFamily="34" charset="0"/>
              <a:buChar char="•"/>
            </a:pPr>
            <a:r>
              <a:rPr lang="en-NZ" sz="4000" dirty="0" smtClean="0">
                <a:latin typeface="+mn-lt"/>
              </a:rPr>
              <a:t> Funds go to hospices</a:t>
            </a:r>
          </a:p>
          <a:p>
            <a:pPr algn="l"/>
            <a:r>
              <a:rPr lang="en-NZ" sz="4000" dirty="0" smtClean="0">
                <a:latin typeface="+mn-lt"/>
              </a:rPr>
              <a:t>	- Mary Potter Hospice</a:t>
            </a:r>
          </a:p>
          <a:p>
            <a:pPr algn="l"/>
            <a:r>
              <a:rPr lang="en-NZ" sz="4000" dirty="0" smtClean="0">
                <a:latin typeface="+mn-lt"/>
              </a:rPr>
              <a:t>	- Te </a:t>
            </a:r>
            <a:r>
              <a:rPr lang="en-NZ" sz="4000" dirty="0" err="1" smtClean="0">
                <a:latin typeface="+mn-lt"/>
              </a:rPr>
              <a:t>Omanga</a:t>
            </a:r>
            <a:r>
              <a:rPr lang="en-NZ" sz="4000" dirty="0" smtClean="0">
                <a:latin typeface="+mn-lt"/>
              </a:rPr>
              <a:t> Hospice</a:t>
            </a:r>
          </a:p>
          <a:p>
            <a:pPr lvl="1" algn="l"/>
            <a:r>
              <a:rPr lang="en-NZ" sz="4000" dirty="0" smtClean="0">
                <a:latin typeface="+mn-lt"/>
              </a:rPr>
              <a:t>	- </a:t>
            </a:r>
            <a:r>
              <a:rPr lang="en-NZ" sz="4000" dirty="0" err="1" smtClean="0">
                <a:latin typeface="+mn-lt"/>
              </a:rPr>
              <a:t>Wairarapa</a:t>
            </a:r>
            <a:r>
              <a:rPr lang="en-NZ" sz="4000" dirty="0" smtClean="0">
                <a:latin typeface="+mn-lt"/>
              </a:rPr>
              <a:t> DHB &amp; Hospice </a:t>
            </a:r>
            <a:r>
              <a:rPr lang="en-NZ" sz="4000" dirty="0" err="1" smtClean="0">
                <a:latin typeface="+mn-lt"/>
              </a:rPr>
              <a:t>Wairarapa</a:t>
            </a:r>
            <a:endParaRPr lang="en-NZ" sz="4000" dirty="0" smtClean="0">
              <a:latin typeface="+mn-lt"/>
            </a:endParaRPr>
          </a:p>
          <a:p>
            <a:pPr lvl="1" algn="l"/>
            <a:endParaRPr lang="en-NZ" sz="4000" dirty="0" smtClean="0">
              <a:latin typeface="+mn-lt"/>
            </a:endParaRPr>
          </a:p>
          <a:p>
            <a:pPr algn="l">
              <a:buFont typeface="Arial" pitchFamily="34" charset="0"/>
              <a:buChar char="•"/>
            </a:pPr>
            <a:r>
              <a:rPr lang="en-NZ" sz="4000" dirty="0" smtClean="0">
                <a:latin typeface="+mn-lt"/>
              </a:rPr>
              <a:t> Benefits to be shared with patients and    families in aged residential care</a:t>
            </a:r>
          </a:p>
          <a:p>
            <a:pPr algn="l"/>
            <a:r>
              <a:rPr lang="en-NZ" sz="4000" dirty="0" smtClean="0"/>
              <a:t>	- Hence the focus on partnerships</a:t>
            </a:r>
          </a:p>
          <a:p>
            <a:pPr algn="l"/>
            <a:r>
              <a:rPr lang="en-NZ" sz="4000" dirty="0" smtClean="0"/>
              <a:t>	- Hence the focus on innovation and new 		  services</a:t>
            </a:r>
            <a:endParaRPr lang="en-NZ" sz="4000" dirty="0" smtClean="0">
              <a:latin typeface="+mn-lt"/>
            </a:endParaRPr>
          </a:p>
          <a:p>
            <a:pPr algn="l">
              <a:buFont typeface="Arial" pitchFamily="34" charset="0"/>
              <a:buChar char="•"/>
            </a:pPr>
            <a:endParaRPr lang="en-NZ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260648"/>
            <a:ext cx="105713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dirty="0" smtClean="0">
                <a:latin typeface="+mn-lt"/>
              </a:rPr>
              <a:t>Historic Deaths and Future Projections - Comparison</a:t>
            </a:r>
            <a:endParaRPr lang="en-NZ" sz="4400" dirty="0">
              <a:latin typeface="+mn-lt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7784" y="1780456"/>
            <a:ext cx="11089231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457200" y="274638"/>
            <a:ext cx="11229776" cy="11430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  <a:sym typeface="Trebuchet MS" charset="0"/>
              </a:rPr>
              <a:t>	Historic Deaths, Future Projections</a:t>
            </a:r>
            <a:endParaRPr kumimoji="0" lang="en-GB" sz="4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  <a:sym typeface="Trebuchet MS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5816" y="1060376"/>
            <a:ext cx="10081120" cy="5696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97744" y="6821016"/>
            <a:ext cx="10801200" cy="1017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NZ" sz="2000" dirty="0" smtClean="0">
                <a:solidFill>
                  <a:srgbClr val="000000"/>
                </a:solidFill>
                <a:latin typeface="+mn-lt"/>
              </a:rPr>
              <a:t>Updated projections from Statistics NZ use Base 2014 and project to 2068. 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Graph begins in 1979 when the first hospice was opened in New Zealand. Note the increase in deaths over age 85-94 and age 95+.</a:t>
            </a:r>
            <a:endParaRPr lang="en-NZ" sz="2000" dirty="0" smtClean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720" y="8045152"/>
            <a:ext cx="10009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NZ" sz="1400" dirty="0" smtClean="0">
                <a:solidFill>
                  <a:srgbClr val="003366"/>
                </a:solidFill>
                <a:latin typeface="Calibri"/>
              </a:rPr>
              <a:t>Source: </a:t>
            </a:r>
            <a:r>
              <a:rPr lang="en-NZ" sz="1400" dirty="0">
                <a:solidFill>
                  <a:srgbClr val="003366"/>
                </a:solidFill>
                <a:latin typeface="Calibri"/>
              </a:rPr>
              <a:t>Drawn using data from Statistics New Zealand</a:t>
            </a:r>
            <a:r>
              <a:rPr lang="en-NZ" sz="1400" dirty="0" smtClean="0">
                <a:solidFill>
                  <a:srgbClr val="003366"/>
                </a:solidFill>
                <a:latin typeface="Calibri"/>
              </a:rPr>
              <a:t>. </a:t>
            </a:r>
            <a:r>
              <a:rPr lang="en-NZ" sz="1400" dirty="0">
                <a:solidFill>
                  <a:srgbClr val="003366"/>
                </a:solidFill>
                <a:latin typeface="Calibri"/>
              </a:rPr>
              <a:t>Historic estimates and National population projections, </a:t>
            </a:r>
            <a:r>
              <a:rPr lang="en-NZ" sz="1400" dirty="0" smtClean="0">
                <a:solidFill>
                  <a:srgbClr val="003366"/>
                </a:solidFill>
                <a:latin typeface="Calibri"/>
              </a:rPr>
              <a:t>2014(base</a:t>
            </a:r>
            <a:r>
              <a:rPr lang="en-NZ" sz="1400" dirty="0">
                <a:solidFill>
                  <a:srgbClr val="003366"/>
                </a:solidFill>
                <a:latin typeface="Calibri"/>
              </a:rPr>
              <a:t>)-2068</a:t>
            </a:r>
            <a:endParaRPr lang="en-GB" sz="1400" dirty="0">
              <a:solidFill>
                <a:srgbClr val="003366"/>
              </a:solidFill>
              <a:latin typeface="Calibri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61840" y="484306"/>
            <a:ext cx="9865096" cy="7698173"/>
            <a:chOff x="105552150" y="106691775"/>
            <a:chExt cx="8843990" cy="684283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7496150" y="109413842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9728150" y="109341842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0448150" y="107123775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5768150" y="107181842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8000150" y="107181842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1744150" y="108347775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5552150" y="109989842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128150" y="111485077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8432150" y="111717842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0664150" y="111485077"/>
              <a:ext cx="2651990" cy="181676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106344150" y="107627775"/>
              <a:ext cx="1596523" cy="720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Extended Hours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{Weekend/Evenings}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108648150" y="107699775"/>
              <a:ext cx="1368000" cy="720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Pasifika Liaison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111096150" y="107685842"/>
              <a:ext cx="1656000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ARC &amp; Primary Care Partnership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{Nurses &amp; SW}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112248150" y="108837842"/>
              <a:ext cx="1944000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Link Nurse Program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{ARC/Primary Care}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110376150" y="109917842"/>
              <a:ext cx="1368000" cy="720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Anticipatory Care Planning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{Primary Care}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Text Box 18"/>
            <p:cNvSpPr txBox="1">
              <a:spLocks noChangeArrowheads="1"/>
            </p:cNvSpPr>
            <p:nvPr/>
          </p:nvSpPr>
          <p:spPr bwMode="auto">
            <a:xfrm>
              <a:off x="108216150" y="109859775"/>
              <a:ext cx="1368000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Psycho-social support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{Bereavement Clinics}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Text Box 19"/>
            <p:cNvSpPr txBox="1">
              <a:spLocks noChangeArrowheads="1"/>
            </p:cNvSpPr>
            <p:nvPr/>
          </p:nvSpPr>
          <p:spPr bwMode="auto">
            <a:xfrm>
              <a:off x="106200150" y="110507775"/>
              <a:ext cx="1368000" cy="720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Family/Volunteer/HCA Training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4" name="Text Box 20"/>
            <p:cNvSpPr txBox="1">
              <a:spLocks noChangeArrowheads="1"/>
            </p:cNvSpPr>
            <p:nvPr/>
          </p:nvSpPr>
          <p:spPr bwMode="auto">
            <a:xfrm>
              <a:off x="106848150" y="112019775"/>
              <a:ext cx="1368000" cy="720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Voices Survey {National}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109080150" y="112293842"/>
              <a:ext cx="1368000" cy="720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Maori Model of Care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6" name="Text Box 22"/>
            <p:cNvSpPr txBox="1">
              <a:spLocks noChangeArrowheads="1"/>
            </p:cNvSpPr>
            <p:nvPr/>
          </p:nvSpPr>
          <p:spPr bwMode="auto">
            <a:xfrm>
              <a:off x="111240150" y="112019775"/>
              <a:ext cx="1656000" cy="720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Education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Development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7" name="Text Box 23"/>
            <p:cNvSpPr txBox="1">
              <a:spLocks noChangeArrowheads="1"/>
            </p:cNvSpPr>
            <p:nvPr/>
          </p:nvSpPr>
          <p:spPr bwMode="auto">
            <a:xfrm>
              <a:off x="106488150" y="106691775"/>
              <a:ext cx="7632000" cy="432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PALLIATIVE CARE INITIATIVE FUNDING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New Services Pathway</a:t>
            </a:r>
            <a:endParaRPr lang="en-NZ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3848" y="1996480"/>
            <a:ext cx="10081120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97744" y="1132384"/>
            <a:ext cx="11813899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Thought from the day: </a:t>
            </a:r>
            <a:r>
              <a:rPr kumimoji="0" lang="en-N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“It is so great to know that we are not alone in finding end of life care conversations challenging”</a:t>
            </a:r>
            <a:endParaRPr kumimoji="0" lang="en-N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N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" name="Picture 1" descr="cid:image009.jpg@01D239AB.50BB78E0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558184" y="2716560"/>
            <a:ext cx="4320480" cy="324036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334048" y="6244952"/>
            <a:ext cx="6233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/>
            <a:r>
              <a:rPr lang="en-NZ" sz="1800" dirty="0" smtClean="0">
                <a:latin typeface="+mn-lt"/>
                <a:ea typeface="Calibri" pitchFamily="34" charset="0"/>
                <a:cs typeface="Times New Roman" pitchFamily="18" charset="0"/>
              </a:rPr>
              <a:t>Picture from the day: </a:t>
            </a:r>
            <a:r>
              <a:rPr lang="en-NZ" sz="1800" i="1" dirty="0" smtClean="0">
                <a:latin typeface="+mn-lt"/>
                <a:ea typeface="Calibri" pitchFamily="34" charset="0"/>
                <a:cs typeface="Times New Roman" pitchFamily="18" charset="0"/>
              </a:rPr>
              <a:t>“ LINK”</a:t>
            </a:r>
            <a:r>
              <a:rPr lang="en-NZ" sz="1800" dirty="0" smtClean="0">
                <a:latin typeface="+mn-lt"/>
                <a:ea typeface="Calibri" pitchFamily="34" charset="0"/>
                <a:cs typeface="Times New Roman" pitchFamily="18" charset="0"/>
              </a:rPr>
              <a:t> Pat working with </a:t>
            </a:r>
            <a:r>
              <a:rPr lang="en-NZ" sz="1800" dirty="0" err="1" smtClean="0">
                <a:latin typeface="+mn-lt"/>
                <a:ea typeface="Calibri" pitchFamily="34" charset="0"/>
                <a:cs typeface="Times New Roman" pitchFamily="18" charset="0"/>
              </a:rPr>
              <a:t>Neenu</a:t>
            </a:r>
            <a:r>
              <a:rPr lang="en-NZ" sz="1800" dirty="0" smtClean="0">
                <a:latin typeface="+mn-lt"/>
                <a:ea typeface="Calibri" pitchFamily="34" charset="0"/>
                <a:cs typeface="Times New Roman" pitchFamily="18" charset="0"/>
              </a:rPr>
              <a:t> and Mandy demonstrating therapeutic hand massage</a:t>
            </a:r>
            <a:endParaRPr lang="en-NZ" sz="1800" dirty="0" smtClean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oter Slide">
  <a:themeElements>
    <a:clrScheme name="Footer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oter Slide">
      <a:majorFont>
        <a:latin typeface="Trebuchet MS"/>
        <a:ea typeface="ヒラギノ角ゴ ProN W6"/>
        <a:cs typeface="ヒラギノ角ゴ ProN W6"/>
      </a:majorFont>
      <a:minorFont>
        <a:latin typeface="Trebuchet M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lnDef>
  </a:objectDefaults>
  <a:extraClrSchemeLst>
    <a:extraClrScheme>
      <a:clrScheme name="Footer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Pages>0</Pages>
  <Words>184</Words>
  <Characters>0</Characters>
  <Application>Microsoft Office PowerPoint</Application>
  <PresentationFormat>Custom</PresentationFormat>
  <Lines>0</Lines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Footer Slide</vt:lpstr>
      <vt:lpstr>Palliative Care Initiative Funding</vt:lpstr>
      <vt:lpstr>Slide 2</vt:lpstr>
      <vt:lpstr>Slide 3</vt:lpstr>
      <vt:lpstr>Slide 4</vt:lpstr>
      <vt:lpstr>Slide 5</vt:lpstr>
      <vt:lpstr>New Services Pathway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Lynne Wood</dc:creator>
  <cp:lastModifiedBy>Catherine Hart</cp:lastModifiedBy>
  <cp:revision>13</cp:revision>
  <dcterms:modified xsi:type="dcterms:W3CDTF">2016-11-13T19:48:33Z</dcterms:modified>
</cp:coreProperties>
</file>