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88" r:id="rId2"/>
    <p:sldId id="289" r:id="rId3"/>
    <p:sldId id="373" r:id="rId4"/>
    <p:sldId id="334" r:id="rId5"/>
    <p:sldId id="388" r:id="rId6"/>
    <p:sldId id="369" r:id="rId7"/>
    <p:sldId id="372" r:id="rId8"/>
    <p:sldId id="374" r:id="rId9"/>
    <p:sldId id="368" r:id="rId10"/>
    <p:sldId id="377" r:id="rId11"/>
    <p:sldId id="375" r:id="rId12"/>
    <p:sldId id="387" r:id="rId13"/>
    <p:sldId id="341" r:id="rId14"/>
    <p:sldId id="384" r:id="rId15"/>
    <p:sldId id="386" r:id="rId16"/>
    <p:sldId id="378" r:id="rId17"/>
    <p:sldId id="380" r:id="rId18"/>
    <p:sldId id="389" r:id="rId19"/>
    <p:sldId id="357" r:id="rId20"/>
  </p:sldIdLst>
  <p:sldSz cx="9144000" cy="6858000" type="screen4x3"/>
  <p:notesSz cx="6805613" cy="9939338"/>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72B16A-99D1-4780-9BC8-A4E0A77E92A8}">
          <p14:sldIdLst>
            <p14:sldId id="288"/>
            <p14:sldId id="289"/>
            <p14:sldId id="373"/>
            <p14:sldId id="334"/>
            <p14:sldId id="388"/>
          </p14:sldIdLst>
        </p14:section>
        <p14:section name="Untitled Section" id="{AB95BC6A-3C6C-42ED-B113-E3C78BC4ACA0}">
          <p14:sldIdLst>
            <p14:sldId id="369"/>
            <p14:sldId id="372"/>
            <p14:sldId id="374"/>
            <p14:sldId id="368"/>
            <p14:sldId id="377"/>
            <p14:sldId id="375"/>
            <p14:sldId id="387"/>
            <p14:sldId id="341"/>
            <p14:sldId id="384"/>
            <p14:sldId id="386"/>
            <p14:sldId id="378"/>
            <p14:sldId id="380"/>
            <p14:sldId id="389"/>
            <p14:sldId id="3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B6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00" autoAdjust="0"/>
  </p:normalViewPr>
  <p:slideViewPr>
    <p:cSldViewPr>
      <p:cViewPr varScale="1">
        <p:scale>
          <a:sx n="64" d="100"/>
          <a:sy n="64" d="100"/>
        </p:scale>
        <p:origin x="-606" y="-102"/>
      </p:cViewPr>
      <p:guideLst>
        <p:guide orient="horz" pos="2160"/>
        <p:guide pos="2880"/>
      </p:guideLst>
    </p:cSldViewPr>
  </p:slideViewPr>
  <p:notesTextViewPr>
    <p:cViewPr>
      <p:scale>
        <a:sx n="1" d="1"/>
        <a:sy n="1" d="1"/>
      </p:scale>
      <p:origin x="0" y="0"/>
    </p:cViewPr>
  </p:notesTextViewPr>
  <p:sorterViewPr>
    <p:cViewPr>
      <p:scale>
        <a:sx n="100" d="100"/>
        <a:sy n="100" d="100"/>
      </p:scale>
      <p:origin x="0" y="498"/>
    </p:cViewPr>
  </p:sorterViewPr>
  <p:notesViewPr>
    <p:cSldViewPr>
      <p:cViewPr varScale="1">
        <p:scale>
          <a:sx n="72" d="100"/>
          <a:sy n="72" d="100"/>
        </p:scale>
        <p:origin x="-1656" y="-90"/>
      </p:cViewPr>
      <p:guideLst>
        <p:guide orient="horz" pos="3131"/>
        <p:guide pos="214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ln>
          <a:solidFill>
            <a:schemeClr val="bg1"/>
          </a:solidFill>
        </a:ln>
      </c:spPr>
    </c:floor>
    <c:sideWall>
      <c:thickness val="0"/>
      <c:spPr>
        <a:ln>
          <a:solidFill>
            <a:schemeClr val="bg1"/>
          </a:solidFill>
        </a:ln>
      </c:spPr>
    </c:sideWall>
    <c:backWall>
      <c:thickness val="0"/>
      <c:spPr>
        <a:ln>
          <a:solidFill>
            <a:schemeClr val="bg1"/>
          </a:solidFill>
        </a:ln>
      </c:spPr>
    </c:backWall>
    <c:plotArea>
      <c:layout>
        <c:manualLayout>
          <c:layoutTarget val="inner"/>
          <c:xMode val="edge"/>
          <c:yMode val="edge"/>
          <c:x val="0.5730867782152228"/>
          <c:y val="3.437500000000001E-2"/>
          <c:w val="0.36829002624671914"/>
          <c:h val="0.85917716535433086"/>
        </c:manualLayout>
      </c:layout>
      <c:bar3DChart>
        <c:barDir val="bar"/>
        <c:grouping val="clustered"/>
        <c:varyColors val="0"/>
        <c:ser>
          <c:idx val="0"/>
          <c:order val="0"/>
          <c:tx>
            <c:strRef>
              <c:f>Sheet1!$B$1</c:f>
              <c:strCache>
                <c:ptCount val="1"/>
                <c:pt idx="0">
                  <c:v>Nurse</c:v>
                </c:pt>
              </c:strCache>
            </c:strRef>
          </c:tx>
          <c:invertIfNegative val="0"/>
          <c:cat>
            <c:strRef>
              <c:f>Sheet1!$A$2:$A$6</c:f>
              <c:strCache>
                <c:ptCount val="5"/>
                <c:pt idx="0">
                  <c:v>Joint social life disrupted</c:v>
                </c:pt>
                <c:pt idx="1">
                  <c:v>Relationship has suffered</c:v>
                </c:pt>
                <c:pt idx="2">
                  <c:v>Relationship disrupted</c:v>
                </c:pt>
                <c:pt idx="3">
                  <c:v>Relationship harmed</c:v>
                </c:pt>
                <c:pt idx="4">
                  <c:v>Shift work conflict</c:v>
                </c:pt>
              </c:strCache>
            </c:strRef>
          </c:cat>
          <c:val>
            <c:numRef>
              <c:f>Sheet1!$B$2:$B$6</c:f>
              <c:numCache>
                <c:formatCode>General</c:formatCode>
                <c:ptCount val="5"/>
                <c:pt idx="0">
                  <c:v>83.75</c:v>
                </c:pt>
                <c:pt idx="1">
                  <c:v>18.100000000000001</c:v>
                </c:pt>
                <c:pt idx="2">
                  <c:v>45</c:v>
                </c:pt>
                <c:pt idx="3">
                  <c:v>14.38</c:v>
                </c:pt>
                <c:pt idx="4">
                  <c:v>59.379999999999995</c:v>
                </c:pt>
              </c:numCache>
            </c:numRef>
          </c:val>
        </c:ser>
        <c:ser>
          <c:idx val="1"/>
          <c:order val="1"/>
          <c:tx>
            <c:strRef>
              <c:f>Sheet1!$C$1</c:f>
              <c:strCache>
                <c:ptCount val="1"/>
                <c:pt idx="0">
                  <c:v>Partner</c:v>
                </c:pt>
              </c:strCache>
            </c:strRef>
          </c:tx>
          <c:invertIfNegative val="0"/>
          <c:cat>
            <c:strRef>
              <c:f>Sheet1!$A$2:$A$6</c:f>
              <c:strCache>
                <c:ptCount val="5"/>
                <c:pt idx="0">
                  <c:v>Joint social life disrupted</c:v>
                </c:pt>
                <c:pt idx="1">
                  <c:v>Relationship has suffered</c:v>
                </c:pt>
                <c:pt idx="2">
                  <c:v>Relationship disrupted</c:v>
                </c:pt>
                <c:pt idx="3">
                  <c:v>Relationship harmed</c:v>
                </c:pt>
                <c:pt idx="4">
                  <c:v>Shift work conflict</c:v>
                </c:pt>
              </c:strCache>
            </c:strRef>
          </c:cat>
          <c:val>
            <c:numRef>
              <c:f>Sheet1!$C$2:$C$6</c:f>
              <c:numCache>
                <c:formatCode>General</c:formatCode>
                <c:ptCount val="5"/>
                <c:pt idx="0">
                  <c:v>80.63</c:v>
                </c:pt>
                <c:pt idx="1">
                  <c:v>22.5</c:v>
                </c:pt>
                <c:pt idx="2">
                  <c:v>40</c:v>
                </c:pt>
                <c:pt idx="3">
                  <c:v>11.88</c:v>
                </c:pt>
                <c:pt idx="4">
                  <c:v>59.379999999999995</c:v>
                </c:pt>
              </c:numCache>
            </c:numRef>
          </c:val>
        </c:ser>
        <c:dLbls>
          <c:showLegendKey val="0"/>
          <c:showVal val="0"/>
          <c:showCatName val="0"/>
          <c:showSerName val="0"/>
          <c:showPercent val="0"/>
          <c:showBubbleSize val="0"/>
        </c:dLbls>
        <c:gapWidth val="150"/>
        <c:shape val="box"/>
        <c:axId val="82809216"/>
        <c:axId val="82810752"/>
        <c:axId val="0"/>
      </c:bar3DChart>
      <c:catAx>
        <c:axId val="82809216"/>
        <c:scaling>
          <c:orientation val="minMax"/>
        </c:scaling>
        <c:delete val="0"/>
        <c:axPos val="l"/>
        <c:majorTickMark val="out"/>
        <c:minorTickMark val="none"/>
        <c:tickLblPos val="nextTo"/>
        <c:txPr>
          <a:bodyPr/>
          <a:lstStyle/>
          <a:p>
            <a:pPr>
              <a:defRPr sz="1200" b="1">
                <a:solidFill>
                  <a:sysClr val="windowText" lastClr="000000"/>
                </a:solidFill>
                <a:effectLst/>
              </a:defRPr>
            </a:pPr>
            <a:endParaRPr lang="en-US"/>
          </a:p>
        </c:txPr>
        <c:crossAx val="82810752"/>
        <c:crosses val="autoZero"/>
        <c:auto val="1"/>
        <c:lblAlgn val="ctr"/>
        <c:lblOffset val="100"/>
        <c:noMultiLvlLbl val="0"/>
      </c:catAx>
      <c:valAx>
        <c:axId val="82810752"/>
        <c:scaling>
          <c:orientation val="minMax"/>
        </c:scaling>
        <c:delete val="0"/>
        <c:axPos val="b"/>
        <c:minorGridlines/>
        <c:title>
          <c:tx>
            <c:rich>
              <a:bodyPr/>
              <a:lstStyle/>
              <a:p>
                <a:pPr>
                  <a:defRPr sz="1200">
                    <a:solidFill>
                      <a:schemeClr val="tx1"/>
                    </a:solidFill>
                    <a:effectLst/>
                  </a:defRPr>
                </a:pPr>
                <a:r>
                  <a:rPr lang="en-NZ" sz="1200" dirty="0" smtClean="0">
                    <a:solidFill>
                      <a:schemeClr val="tx1"/>
                    </a:solidFill>
                    <a:effectLst/>
                  </a:rPr>
                  <a:t>%</a:t>
                </a:r>
                <a:r>
                  <a:rPr lang="en-NZ" sz="1200" baseline="0" dirty="0" smtClean="0">
                    <a:solidFill>
                      <a:schemeClr val="tx1"/>
                    </a:solidFill>
                    <a:effectLst/>
                  </a:rPr>
                  <a:t> reporting moderate-high disruption (n=50)</a:t>
                </a:r>
                <a:endParaRPr lang="en-NZ" sz="1200" dirty="0">
                  <a:solidFill>
                    <a:schemeClr val="tx1"/>
                  </a:solidFill>
                  <a:effectLst/>
                </a:endParaRPr>
              </a:p>
            </c:rich>
          </c:tx>
          <c:layout>
            <c:manualLayout>
              <c:xMode val="edge"/>
              <c:yMode val="edge"/>
              <c:x val="0.33954543963254608"/>
              <c:y val="0.94748425196850394"/>
            </c:manualLayout>
          </c:layout>
          <c:overlay val="0"/>
        </c:title>
        <c:numFmt formatCode="General" sourceLinked="1"/>
        <c:majorTickMark val="out"/>
        <c:minorTickMark val="none"/>
        <c:tickLblPos val="nextTo"/>
        <c:txPr>
          <a:bodyPr/>
          <a:lstStyle/>
          <a:p>
            <a:pPr>
              <a:defRPr sz="1200" b="1" strike="noStrike">
                <a:solidFill>
                  <a:schemeClr val="tx1"/>
                </a:solidFill>
                <a:effectLst/>
              </a:defRPr>
            </a:pPr>
            <a:endParaRPr lang="en-US"/>
          </a:p>
        </c:txPr>
        <c:crossAx val="828092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ln>
          <a:solidFill>
            <a:schemeClr val="bg1"/>
          </a:solidFill>
        </a:ln>
      </c:spPr>
    </c:floor>
    <c:sideWall>
      <c:thickness val="0"/>
      <c:spPr>
        <a:ln>
          <a:solidFill>
            <a:schemeClr val="bg1"/>
          </a:solidFill>
        </a:ln>
      </c:spPr>
    </c:sideWall>
    <c:backWall>
      <c:thickness val="0"/>
      <c:spPr>
        <a:ln>
          <a:solidFill>
            <a:schemeClr val="bg1"/>
          </a:solidFill>
        </a:ln>
      </c:spPr>
    </c:backWall>
    <c:plotArea>
      <c:layout>
        <c:manualLayout>
          <c:layoutTarget val="inner"/>
          <c:xMode val="edge"/>
          <c:yMode val="edge"/>
          <c:x val="0.4415929094298166"/>
          <c:y val="1.1339102911467887E-2"/>
          <c:w val="0.36863146893143561"/>
          <c:h val="0.82029434371237653"/>
        </c:manualLayout>
      </c:layout>
      <c:bar3DChart>
        <c:barDir val="bar"/>
        <c:grouping val="clustered"/>
        <c:varyColors val="0"/>
        <c:ser>
          <c:idx val="0"/>
          <c:order val="0"/>
          <c:tx>
            <c:strRef>
              <c:f>Sheet1!$B$1</c:f>
              <c:strCache>
                <c:ptCount val="1"/>
                <c:pt idx="0">
                  <c:v>Nurse</c:v>
                </c:pt>
              </c:strCache>
            </c:strRef>
          </c:tx>
          <c:invertIfNegative val="0"/>
          <c:cat>
            <c:strRef>
              <c:f>Sheet1!$A$2:$A$5</c:f>
              <c:strCache>
                <c:ptCount val="4"/>
                <c:pt idx="0">
                  <c:v>Day shift</c:v>
                </c:pt>
                <c:pt idx="1">
                  <c:v>Afternoon shift</c:v>
                </c:pt>
                <c:pt idx="2">
                  <c:v>Night shift</c:v>
                </c:pt>
                <c:pt idx="3">
                  <c:v>Days off</c:v>
                </c:pt>
              </c:strCache>
            </c:strRef>
          </c:cat>
          <c:val>
            <c:numRef>
              <c:f>Sheet1!$B$2:$B$5</c:f>
              <c:numCache>
                <c:formatCode>General</c:formatCode>
                <c:ptCount val="4"/>
                <c:pt idx="0">
                  <c:v>31.47999999999999</c:v>
                </c:pt>
                <c:pt idx="1">
                  <c:v>77.77</c:v>
                </c:pt>
                <c:pt idx="2">
                  <c:v>76.849999999999994</c:v>
                </c:pt>
                <c:pt idx="3">
                  <c:v>3.7</c:v>
                </c:pt>
              </c:numCache>
            </c:numRef>
          </c:val>
        </c:ser>
        <c:ser>
          <c:idx val="1"/>
          <c:order val="1"/>
          <c:tx>
            <c:strRef>
              <c:f>Sheet1!$C$1</c:f>
              <c:strCache>
                <c:ptCount val="1"/>
                <c:pt idx="0">
                  <c:v>Partner</c:v>
                </c:pt>
              </c:strCache>
            </c:strRef>
          </c:tx>
          <c:invertIfNegative val="0"/>
          <c:cat>
            <c:strRef>
              <c:f>Sheet1!$A$2:$A$5</c:f>
              <c:strCache>
                <c:ptCount val="4"/>
                <c:pt idx="0">
                  <c:v>Day shift</c:v>
                </c:pt>
                <c:pt idx="1">
                  <c:v>Afternoon shift</c:v>
                </c:pt>
                <c:pt idx="2">
                  <c:v>Night shift</c:v>
                </c:pt>
                <c:pt idx="3">
                  <c:v>Days off</c:v>
                </c:pt>
              </c:strCache>
            </c:strRef>
          </c:cat>
          <c:val>
            <c:numRef>
              <c:f>Sheet1!$C$2:$C$5</c:f>
              <c:numCache>
                <c:formatCode>General</c:formatCode>
                <c:ptCount val="4"/>
                <c:pt idx="0">
                  <c:v>26.85</c:v>
                </c:pt>
                <c:pt idx="1">
                  <c:v>74.069999999999993</c:v>
                </c:pt>
                <c:pt idx="2">
                  <c:v>55.56</c:v>
                </c:pt>
                <c:pt idx="3">
                  <c:v>3.7</c:v>
                </c:pt>
              </c:numCache>
            </c:numRef>
          </c:val>
        </c:ser>
        <c:dLbls>
          <c:showLegendKey val="0"/>
          <c:showVal val="0"/>
          <c:showCatName val="0"/>
          <c:showSerName val="0"/>
          <c:showPercent val="0"/>
          <c:showBubbleSize val="0"/>
        </c:dLbls>
        <c:gapWidth val="150"/>
        <c:shape val="box"/>
        <c:axId val="76458624"/>
        <c:axId val="76460416"/>
        <c:axId val="0"/>
      </c:bar3DChart>
      <c:catAx>
        <c:axId val="76458624"/>
        <c:scaling>
          <c:orientation val="minMax"/>
        </c:scaling>
        <c:delete val="0"/>
        <c:axPos val="l"/>
        <c:majorTickMark val="out"/>
        <c:minorTickMark val="none"/>
        <c:tickLblPos val="nextTo"/>
        <c:txPr>
          <a:bodyPr/>
          <a:lstStyle/>
          <a:p>
            <a:pPr>
              <a:defRPr sz="1200" b="1">
                <a:solidFill>
                  <a:schemeClr val="tx1"/>
                </a:solidFill>
                <a:effectLst/>
              </a:defRPr>
            </a:pPr>
            <a:endParaRPr lang="en-US"/>
          </a:p>
        </c:txPr>
        <c:crossAx val="76460416"/>
        <c:crosses val="autoZero"/>
        <c:auto val="1"/>
        <c:lblAlgn val="ctr"/>
        <c:lblOffset val="100"/>
        <c:noMultiLvlLbl val="0"/>
      </c:catAx>
      <c:valAx>
        <c:axId val="76460416"/>
        <c:scaling>
          <c:orientation val="minMax"/>
        </c:scaling>
        <c:delete val="0"/>
        <c:axPos val="b"/>
        <c:minorGridlines/>
        <c:title>
          <c:tx>
            <c:rich>
              <a:bodyPr/>
              <a:lstStyle/>
              <a:p>
                <a:pPr>
                  <a:defRPr sz="1200">
                    <a:solidFill>
                      <a:schemeClr val="tx1"/>
                    </a:solidFill>
                    <a:effectLst/>
                  </a:defRPr>
                </a:pPr>
                <a:r>
                  <a:rPr lang="en-NZ" sz="1200" dirty="0" smtClean="0">
                    <a:solidFill>
                      <a:schemeClr val="tx1"/>
                    </a:solidFill>
                    <a:effectLst/>
                  </a:rPr>
                  <a:t>%</a:t>
                </a:r>
                <a:r>
                  <a:rPr lang="en-NZ" sz="1200" baseline="0" dirty="0" smtClean="0">
                    <a:solidFill>
                      <a:schemeClr val="tx1"/>
                    </a:solidFill>
                    <a:effectLst/>
                  </a:rPr>
                  <a:t> reporting insufficient contact with children (n=22)</a:t>
                </a:r>
                <a:endParaRPr lang="en-NZ" sz="1200" dirty="0">
                  <a:solidFill>
                    <a:schemeClr val="tx1"/>
                  </a:solidFill>
                  <a:effectLst/>
                </a:endParaRPr>
              </a:p>
            </c:rich>
          </c:tx>
          <c:layout>
            <c:manualLayout>
              <c:xMode val="edge"/>
              <c:yMode val="edge"/>
              <c:x val="0.25837211503248636"/>
              <c:y val="0.8754968268831812"/>
            </c:manualLayout>
          </c:layout>
          <c:overlay val="0"/>
        </c:title>
        <c:numFmt formatCode="General" sourceLinked="1"/>
        <c:majorTickMark val="out"/>
        <c:minorTickMark val="none"/>
        <c:tickLblPos val="nextTo"/>
        <c:txPr>
          <a:bodyPr/>
          <a:lstStyle/>
          <a:p>
            <a:pPr>
              <a:defRPr sz="1200" b="1" strike="noStrike">
                <a:solidFill>
                  <a:schemeClr val="tx1"/>
                </a:solidFill>
                <a:effectLst/>
              </a:defRPr>
            </a:pPr>
            <a:endParaRPr lang="en-US"/>
          </a:p>
        </c:txPr>
        <c:crossAx val="76458624"/>
        <c:crosses val="autoZero"/>
        <c:crossBetween val="between"/>
      </c:valAx>
    </c:plotArea>
    <c:legend>
      <c:legendPos val="r"/>
      <c:layout>
        <c:manualLayout>
          <c:xMode val="edge"/>
          <c:yMode val="edge"/>
          <c:x val="0.17455591354047093"/>
          <c:y val="1.0630791590050087E-2"/>
          <c:w val="0.12309529393853369"/>
          <c:h val="0.12047440944881896"/>
        </c:manualLayout>
      </c:layout>
      <c:overlay val="0"/>
      <c:txPr>
        <a:bodyPr/>
        <a:lstStyle/>
        <a:p>
          <a:pPr>
            <a:defRPr sz="1200" b="1">
              <a:solidFill>
                <a:schemeClr val="tx1"/>
              </a:solidFill>
              <a:effectLs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98371335504887"/>
          <c:y val="6.9486404833836862E-2"/>
          <c:w val="0.72312703583061888"/>
          <c:h val="0.46827794561933533"/>
        </c:manualLayout>
      </c:layout>
      <c:barChart>
        <c:barDir val="col"/>
        <c:grouping val="clustered"/>
        <c:varyColors val="0"/>
        <c:ser>
          <c:idx val="0"/>
          <c:order val="0"/>
          <c:tx>
            <c:strRef>
              <c:f>Sheet1!$A$2</c:f>
              <c:strCache>
                <c:ptCount val="1"/>
                <c:pt idx="0">
                  <c:v>0</c:v>
                </c:pt>
              </c:strCache>
            </c:strRef>
          </c:tx>
          <c:spPr>
            <a:solidFill>
              <a:srgbClr val="00ABEA"/>
            </a:solidFill>
            <a:ln w="18351">
              <a:solidFill>
                <a:srgbClr val="FFFFFF"/>
              </a:solidFill>
              <a:prstDash val="solid"/>
            </a:ln>
          </c:spPr>
          <c:invertIfNegative val="0"/>
          <c:cat>
            <c:strRef>
              <c:f>Sheet1!$B$1:$M$1</c:f>
              <c:strCache>
                <c:ptCount val="12"/>
                <c:pt idx="0">
                  <c:v>Anaesthesia</c:v>
                </c:pt>
                <c:pt idx="1">
                  <c:v>Diagnostic Radiology</c:v>
                </c:pt>
                <c:pt idx="2">
                  <c:v>Emergency Medicine</c:v>
                </c:pt>
                <c:pt idx="3">
                  <c:v>Intensive Care</c:v>
                </c:pt>
                <c:pt idx="4">
                  <c:v>Internal Medicine</c:v>
                </c:pt>
                <c:pt idx="5">
                  <c:v>O&amp;G</c:v>
                </c:pt>
                <c:pt idx="6">
                  <c:v>Paediatrics</c:v>
                </c:pt>
                <c:pt idx="7">
                  <c:v>Pathology</c:v>
                </c:pt>
                <c:pt idx="8">
                  <c:v>Psychiatry</c:v>
                </c:pt>
                <c:pt idx="9">
                  <c:v>Surgery</c:v>
                </c:pt>
                <c:pt idx="10">
                  <c:v>All registrars</c:v>
                </c:pt>
                <c:pt idx="11">
                  <c:v>House Officers</c:v>
                </c:pt>
              </c:strCache>
            </c:strRef>
          </c:cat>
          <c:val>
            <c:numRef>
              <c:f>Sheet1!$B$2:$M$2</c:f>
              <c:numCache>
                <c:formatCode>General</c:formatCode>
                <c:ptCount val="12"/>
                <c:pt idx="0">
                  <c:v>7.13</c:v>
                </c:pt>
                <c:pt idx="1">
                  <c:v>6.74</c:v>
                </c:pt>
                <c:pt idx="2">
                  <c:v>6.67</c:v>
                </c:pt>
                <c:pt idx="3">
                  <c:v>8.17</c:v>
                </c:pt>
                <c:pt idx="4">
                  <c:v>8.06</c:v>
                </c:pt>
                <c:pt idx="5">
                  <c:v>8.67</c:v>
                </c:pt>
                <c:pt idx="6">
                  <c:v>8.1999999999999993</c:v>
                </c:pt>
                <c:pt idx="7">
                  <c:v>3.85</c:v>
                </c:pt>
                <c:pt idx="8">
                  <c:v>4.8</c:v>
                </c:pt>
                <c:pt idx="9">
                  <c:v>9.7200000000000006</c:v>
                </c:pt>
                <c:pt idx="10">
                  <c:v>7.75</c:v>
                </c:pt>
                <c:pt idx="11">
                  <c:v>7.68</c:v>
                </c:pt>
              </c:numCache>
            </c:numRef>
          </c:val>
        </c:ser>
        <c:dLbls>
          <c:showLegendKey val="0"/>
          <c:showVal val="0"/>
          <c:showCatName val="0"/>
          <c:showSerName val="0"/>
          <c:showPercent val="0"/>
          <c:showBubbleSize val="0"/>
        </c:dLbls>
        <c:gapWidth val="150"/>
        <c:axId val="94335360"/>
        <c:axId val="94348032"/>
      </c:barChart>
      <c:catAx>
        <c:axId val="94335360"/>
        <c:scaling>
          <c:orientation val="minMax"/>
        </c:scaling>
        <c:delete val="0"/>
        <c:axPos val="b"/>
        <c:title>
          <c:tx>
            <c:rich>
              <a:bodyPr/>
              <a:lstStyle/>
              <a:p>
                <a:pPr>
                  <a:defRPr sz="2023" b="1" i="0" u="none" strike="noStrike" baseline="0">
                    <a:solidFill>
                      <a:sysClr val="windowText" lastClr="000000"/>
                    </a:solidFill>
                    <a:latin typeface="Arial"/>
                    <a:ea typeface="Arial"/>
                    <a:cs typeface="Arial"/>
                  </a:defRPr>
                </a:pPr>
                <a:r>
                  <a:rPr lang="en-NZ">
                    <a:solidFill>
                      <a:sysClr val="windowText" lastClr="000000"/>
                    </a:solidFill>
                  </a:rPr>
                  <a:t>Specialty</a:t>
                </a:r>
              </a:p>
            </c:rich>
          </c:tx>
          <c:layout>
            <c:manualLayout>
              <c:xMode val="edge"/>
              <c:yMode val="edge"/>
              <c:x val="0.50162866449511401"/>
              <c:y val="0.90030211480362543"/>
            </c:manualLayout>
          </c:layout>
          <c:overlay val="0"/>
          <c:spPr>
            <a:noFill/>
            <a:ln w="36702">
              <a:noFill/>
            </a:ln>
          </c:spPr>
        </c:title>
        <c:numFmt formatCode="General" sourceLinked="1"/>
        <c:majorTickMark val="out"/>
        <c:minorTickMark val="none"/>
        <c:tickLblPos val="nextTo"/>
        <c:spPr>
          <a:ln w="18351">
            <a:solidFill>
              <a:schemeClr val="tx1"/>
            </a:solidFill>
            <a:prstDash val="solid"/>
          </a:ln>
        </c:spPr>
        <c:txPr>
          <a:bodyPr rot="-2700000" vert="horz"/>
          <a:lstStyle/>
          <a:p>
            <a:pPr>
              <a:defRPr sz="1445" b="1" i="0" u="none" strike="noStrike" baseline="0">
                <a:solidFill>
                  <a:sysClr val="windowText" lastClr="000000"/>
                </a:solidFill>
                <a:latin typeface="Arial"/>
                <a:ea typeface="Arial"/>
                <a:cs typeface="Arial"/>
              </a:defRPr>
            </a:pPr>
            <a:endParaRPr lang="en-US"/>
          </a:p>
        </c:txPr>
        <c:crossAx val="94348032"/>
        <c:crosses val="autoZero"/>
        <c:auto val="1"/>
        <c:lblAlgn val="ctr"/>
        <c:lblOffset val="100"/>
        <c:tickLblSkip val="1"/>
        <c:tickMarkSkip val="1"/>
        <c:noMultiLvlLbl val="0"/>
      </c:catAx>
      <c:valAx>
        <c:axId val="94348032"/>
        <c:scaling>
          <c:orientation val="minMax"/>
          <c:max val="10"/>
          <c:min val="0"/>
        </c:scaling>
        <c:delete val="0"/>
        <c:axPos val="l"/>
        <c:title>
          <c:tx>
            <c:rich>
              <a:bodyPr rot="0" vert="horz"/>
              <a:lstStyle/>
              <a:p>
                <a:pPr algn="ctr">
                  <a:defRPr sz="1734" b="1" i="0" u="none" strike="noStrike" baseline="0">
                    <a:solidFill>
                      <a:sysClr val="windowText" lastClr="000000"/>
                    </a:solidFill>
                    <a:latin typeface="Arial"/>
                    <a:ea typeface="Arial"/>
                    <a:cs typeface="Arial"/>
                  </a:defRPr>
                </a:pPr>
                <a:r>
                  <a:rPr lang="en-NZ">
                    <a:solidFill>
                      <a:sysClr val="windowText" lastClr="000000"/>
                    </a:solidFill>
                  </a:rPr>
                  <a:t>Average
total risk
score/20</a:t>
                </a:r>
              </a:p>
            </c:rich>
          </c:tx>
          <c:layout>
            <c:manualLayout>
              <c:xMode val="edge"/>
              <c:yMode val="edge"/>
              <c:x val="8.1433224755700327E-3"/>
              <c:y val="0.19335347432024169"/>
            </c:manualLayout>
          </c:layout>
          <c:overlay val="0"/>
          <c:spPr>
            <a:noFill/>
            <a:ln w="36702">
              <a:noFill/>
            </a:ln>
          </c:spPr>
        </c:title>
        <c:numFmt formatCode="General" sourceLinked="1"/>
        <c:majorTickMark val="out"/>
        <c:minorTickMark val="none"/>
        <c:tickLblPos val="nextTo"/>
        <c:spPr>
          <a:ln w="18351">
            <a:solidFill>
              <a:schemeClr val="tx1"/>
            </a:solidFill>
            <a:prstDash val="solid"/>
          </a:ln>
        </c:spPr>
        <c:txPr>
          <a:bodyPr rot="0" vert="horz"/>
          <a:lstStyle/>
          <a:p>
            <a:pPr>
              <a:defRPr sz="1445" b="1" i="0" u="none" strike="noStrike" baseline="0">
                <a:solidFill>
                  <a:sysClr val="windowText" lastClr="000000"/>
                </a:solidFill>
                <a:latin typeface="Arial"/>
                <a:ea typeface="Arial"/>
                <a:cs typeface="Arial"/>
              </a:defRPr>
            </a:pPr>
            <a:endParaRPr lang="en-US"/>
          </a:p>
        </c:txPr>
        <c:crossAx val="94335360"/>
        <c:crosses val="autoZero"/>
        <c:crossBetween val="between"/>
      </c:valAx>
      <c:spPr>
        <a:noFill/>
        <a:ln w="18351">
          <a:solidFill>
            <a:srgbClr val="808080"/>
          </a:solidFill>
          <a:prstDash val="solid"/>
        </a:ln>
      </c:spPr>
    </c:plotArea>
    <c:plotVisOnly val="1"/>
    <c:dispBlanksAs val="gap"/>
    <c:showDLblsOverMax val="0"/>
  </c:chart>
  <c:spPr>
    <a:noFill/>
    <a:ln>
      <a:noFill/>
    </a:ln>
  </c:spPr>
  <c:txPr>
    <a:bodyPr/>
    <a:lstStyle/>
    <a:p>
      <a:pPr>
        <a:defRPr sz="2384" b="0" i="0" u="none" strike="noStrike" baseline="0">
          <a:solidFill>
            <a:srgbClr val="000000"/>
          </a:solidFill>
          <a:latin typeface="Geneva"/>
          <a:ea typeface="Geneva"/>
          <a:cs typeface="Geneva"/>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0.20303</cdr:x>
      <cdr:y>0.1753</cdr:y>
    </cdr:from>
    <cdr:to>
      <cdr:x>0.94053</cdr:x>
      <cdr:y>0.1753</cdr:y>
    </cdr:to>
    <cdr:sp macro="" textlink="">
      <cdr:nvSpPr>
        <cdr:cNvPr id="1025" name="Line 1"/>
        <cdr:cNvSpPr>
          <a:spLocks xmlns:a="http://schemas.openxmlformats.org/drawingml/2006/main" noChangeShapeType="1"/>
        </cdr:cNvSpPr>
      </cdr:nvSpPr>
      <cdr:spPr bwMode="auto">
        <a:xfrm xmlns:a="http://schemas.openxmlformats.org/drawingml/2006/main" flipH="1">
          <a:off x="1723107" y="806462"/>
          <a:ext cx="6258996" cy="0"/>
        </a:xfrm>
        <a:prstGeom xmlns:a="http://schemas.openxmlformats.org/drawingml/2006/main" prst="line">
          <a:avLst/>
        </a:prstGeom>
        <a:noFill xmlns:a="http://schemas.openxmlformats.org/drawingml/2006/main"/>
        <a:ln xmlns:a="http://schemas.openxmlformats.org/drawingml/2006/main" w="9525">
          <a:solidFill>
            <a:schemeClr val="tx1"/>
          </a:solidFill>
          <a:round/>
          <a:headEnd/>
          <a:tailEnd/>
        </a:ln>
        <a:extLst xmlns:a="http://schemas.openxmlformats.org/drawingml/2006/main">
          <a:ext uri="{909E8E84-426E-40DD-AFC4-6F175D3DCCD1}">
            <a14:hiddenFill xmlns:a14="http://schemas.microsoft.com/office/drawing/2010/main">
              <a:noFill/>
            </a14:hiddenFill>
          </a:ext>
        </a:extLst>
      </cdr:spPr>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C50675F6-ABB2-4ED3-94C0-3F305203B9FC}" type="datetimeFigureOut">
              <a:rPr lang="en-NZ" smtClean="0"/>
              <a:t>16/09/2014</a:t>
            </a:fld>
            <a:endParaRPr lang="en-NZ"/>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82F37489-8E9A-4AC0-B1E1-E354BAEC0EA7}" type="slidenum">
              <a:rPr lang="en-NZ" smtClean="0"/>
              <a:t>‹#›</a:t>
            </a:fld>
            <a:endParaRPr lang="en-NZ"/>
          </a:p>
        </p:txBody>
      </p:sp>
    </p:spTree>
    <p:extLst>
      <p:ext uri="{BB962C8B-B14F-4D97-AF65-F5344CB8AC3E}">
        <p14:creationId xmlns:p14="http://schemas.microsoft.com/office/powerpoint/2010/main" val="1418216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153C7B6F-D452-4EFD-872F-F1342DFC320B}" type="datetimeFigureOut">
              <a:rPr lang="en-NZ" smtClean="0"/>
              <a:t>16/09/2014</a:t>
            </a:fld>
            <a:endParaRPr lang="en-NZ"/>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EB5EA725-4B1F-4773-BCAC-506840B3375F}" type="slidenum">
              <a:rPr lang="en-NZ" smtClean="0"/>
              <a:t>‹#›</a:t>
            </a:fld>
            <a:endParaRPr lang="en-NZ"/>
          </a:p>
        </p:txBody>
      </p:sp>
    </p:spTree>
    <p:extLst>
      <p:ext uri="{BB962C8B-B14F-4D97-AF65-F5344CB8AC3E}">
        <p14:creationId xmlns:p14="http://schemas.microsoft.com/office/powerpoint/2010/main" val="1594129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Check post Pike </a:t>
            </a:r>
            <a:r>
              <a:rPr lang="en-NZ" smtClean="0"/>
              <a:t>River amendments</a:t>
            </a:r>
            <a:r>
              <a:rPr lang="en-NZ" dirty="0" smtClean="0"/>
              <a:t>, new body</a:t>
            </a:r>
            <a:endParaRPr lang="en-NZ" dirty="0"/>
          </a:p>
        </p:txBody>
      </p:sp>
      <p:sp>
        <p:nvSpPr>
          <p:cNvPr id="4" name="Slide Number Placeholder 3"/>
          <p:cNvSpPr>
            <a:spLocks noGrp="1"/>
          </p:cNvSpPr>
          <p:nvPr>
            <p:ph type="sldNum" sz="quarter" idx="10"/>
          </p:nvPr>
        </p:nvSpPr>
        <p:spPr/>
        <p:txBody>
          <a:bodyPr/>
          <a:lstStyle/>
          <a:p>
            <a:fld id="{EB5EA725-4B1F-4773-BCAC-506840B3375F}" type="slidenum">
              <a:rPr lang="en-NZ" smtClean="0"/>
              <a:t>3</a:t>
            </a:fld>
            <a:endParaRPr lang="en-NZ"/>
          </a:p>
        </p:txBody>
      </p:sp>
    </p:spTree>
    <p:extLst>
      <p:ext uri="{BB962C8B-B14F-4D97-AF65-F5344CB8AC3E}">
        <p14:creationId xmlns:p14="http://schemas.microsoft.com/office/powerpoint/2010/main" val="426816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B5EA725-4B1F-4773-BCAC-506840B3375F}" type="slidenum">
              <a:rPr lang="en-NZ" smtClean="0"/>
              <a:t>7</a:t>
            </a:fld>
            <a:endParaRPr lang="en-NZ"/>
          </a:p>
        </p:txBody>
      </p:sp>
    </p:spTree>
    <p:extLst>
      <p:ext uri="{BB962C8B-B14F-4D97-AF65-F5344CB8AC3E}">
        <p14:creationId xmlns:p14="http://schemas.microsoft.com/office/powerpoint/2010/main" val="216229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NZ" dirty="0" err="1">
                <a:latin typeface="Times New Roman" pitchFamily="18" charset="0"/>
              </a:rPr>
              <a:t>Lushington</a:t>
            </a:r>
            <a:r>
              <a:rPr lang="en-NZ" dirty="0">
                <a:latin typeface="Times New Roman" pitchFamily="18" charset="0"/>
              </a:rPr>
              <a:t>, W., </a:t>
            </a:r>
            <a:r>
              <a:rPr lang="en-NZ" dirty="0" err="1">
                <a:latin typeface="Times New Roman" pitchFamily="18" charset="0"/>
              </a:rPr>
              <a:t>Lushington</a:t>
            </a:r>
            <a:r>
              <a:rPr lang="en-NZ" dirty="0">
                <a:latin typeface="Times New Roman" pitchFamily="18" charset="0"/>
              </a:rPr>
              <a:t>, K. &amp; Dawson, D. The perceived social and domestic consequences of </a:t>
            </a:r>
            <a:r>
              <a:rPr lang="en-NZ" dirty="0" err="1">
                <a:latin typeface="Times New Roman" pitchFamily="18" charset="0"/>
              </a:rPr>
              <a:t>shiftwork</a:t>
            </a:r>
            <a:r>
              <a:rPr lang="en-NZ" dirty="0">
                <a:latin typeface="Times New Roman" pitchFamily="18" charset="0"/>
              </a:rPr>
              <a:t> for female </a:t>
            </a:r>
            <a:r>
              <a:rPr lang="en-NZ" dirty="0" err="1">
                <a:latin typeface="Times New Roman" pitchFamily="18" charset="0"/>
              </a:rPr>
              <a:t>shiftworkers</a:t>
            </a:r>
            <a:r>
              <a:rPr lang="en-NZ" dirty="0">
                <a:latin typeface="Times New Roman" pitchFamily="18" charset="0"/>
              </a:rPr>
              <a:t> (nurses) and their partners. </a:t>
            </a:r>
            <a:r>
              <a:rPr lang="en-NZ" i="1" dirty="0">
                <a:latin typeface="Times New Roman" pitchFamily="18" charset="0"/>
              </a:rPr>
              <a:t>Australian Journal of Occupational Health and Safety</a:t>
            </a:r>
            <a:r>
              <a:rPr lang="en-NZ" dirty="0">
                <a:latin typeface="Times New Roman" pitchFamily="18" charset="0"/>
              </a:rPr>
              <a:t>, 1997; 13(5): 461-470.</a:t>
            </a:r>
          </a:p>
          <a:p>
            <a:endParaRPr lang="en-NZ" dirty="0">
              <a:latin typeface="Times New Roman" pitchFamily="18" charset="0"/>
            </a:endParaRPr>
          </a:p>
          <a:p>
            <a:r>
              <a:rPr lang="en-NZ" dirty="0">
                <a:latin typeface="Times New Roman" pitchFamily="18" charset="0"/>
              </a:rPr>
              <a:t>50 couples female nurse, 34.5 yr, </a:t>
            </a:r>
            <a:r>
              <a:rPr lang="en-NZ" dirty="0" err="1">
                <a:latin typeface="Times New Roman" pitchFamily="18" charset="0"/>
              </a:rPr>
              <a:t>s.d</a:t>
            </a:r>
            <a:r>
              <a:rPr lang="en-NZ" dirty="0">
                <a:latin typeface="Times New Roman" pitchFamily="18" charset="0"/>
              </a:rPr>
              <a:t>.=8.6 yrs</a:t>
            </a:r>
          </a:p>
          <a:p>
            <a:r>
              <a:rPr lang="en-NZ" dirty="0" err="1">
                <a:latin typeface="Times New Roman" pitchFamily="18" charset="0"/>
              </a:rPr>
              <a:t>Avge</a:t>
            </a:r>
            <a:r>
              <a:rPr lang="en-NZ" dirty="0">
                <a:latin typeface="Times New Roman" pitchFamily="18" charset="0"/>
              </a:rPr>
              <a:t> 11.5 yrs on variable roster with night shift </a:t>
            </a:r>
          </a:p>
          <a:p>
            <a:r>
              <a:rPr lang="en-NZ" dirty="0">
                <a:latin typeface="Times New Roman" pitchFamily="18" charset="0"/>
              </a:rPr>
              <a:t>80% partners employed outside home, 26% shift workers</a:t>
            </a:r>
          </a:p>
        </p:txBody>
      </p:sp>
      <p:sp>
        <p:nvSpPr>
          <p:cNvPr id="52228" name="Slide Number Placeholder 3"/>
          <p:cNvSpPr>
            <a:spLocks noGrp="1"/>
          </p:cNvSpPr>
          <p:nvPr>
            <p:ph type="sldNum" sz="quarter" idx="5"/>
          </p:nvPr>
        </p:nvSpPr>
        <p:spPr>
          <a:noFill/>
        </p:spPr>
        <p:txBody>
          <a:bodyPr/>
          <a:lstStyle/>
          <a:p>
            <a:fld id="{2902CDBF-9C2D-4156-97D4-198BFC248AF6}" type="slidenum">
              <a:rPr lang="en-US"/>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172277-23A3-4825-9A01-51A93B93D060}" type="slidenum">
              <a:rPr lang="en-US"/>
              <a:pPr/>
              <a:t>9</a:t>
            </a:fld>
            <a:endParaRPr lang="en-US"/>
          </a:p>
        </p:txBody>
      </p:sp>
      <p:sp>
        <p:nvSpPr>
          <p:cNvPr id="317442" name="Rectangle 2"/>
          <p:cNvSpPr>
            <a:spLocks noGrp="1" noRot="1" noChangeAspect="1" noChangeArrowheads="1" noTextEdit="1"/>
          </p:cNvSpPr>
          <p:nvPr>
            <p:ph type="sldImg"/>
          </p:nvPr>
        </p:nvSpPr>
        <p:spPr>
          <a:xfrm>
            <a:off x="879475" y="617538"/>
            <a:ext cx="5151438" cy="3865562"/>
          </a:xfrm>
          <a:ln/>
        </p:spPr>
      </p:sp>
      <p:sp>
        <p:nvSpPr>
          <p:cNvPr id="317443" name="Rectangle 3"/>
          <p:cNvSpPr>
            <a:spLocks noGrp="1" noChangeArrowheads="1"/>
          </p:cNvSpPr>
          <p:nvPr>
            <p:ph type="body" idx="1"/>
          </p:nvPr>
        </p:nvSpPr>
        <p:spPr>
          <a:xfrm>
            <a:off x="700906" y="4969671"/>
            <a:ext cx="5440357" cy="4319654"/>
          </a:xfrm>
        </p:spPr>
        <p:txBody>
          <a:bodyPr/>
          <a:lstStyle/>
          <a:p>
            <a:r>
              <a:rPr lang="en-GB" dirty="0"/>
              <a:t>The basic problem with </a:t>
            </a:r>
            <a:r>
              <a:rPr lang="en-GB" dirty="0" err="1"/>
              <a:t>shiftwork</a:t>
            </a:r>
            <a:r>
              <a:rPr lang="en-GB" dirty="0"/>
              <a:t> is that it requires trying to override the body clock’s preference for sleep at night.  The clock cannot adapt, even to permanent night work, because it is always being drawn back to its preferred pattern by the day/night cycle and the rest of day-active society.  People also tend to go back to sleeping at night on their days off.  </a:t>
            </a:r>
          </a:p>
          <a:p>
            <a:r>
              <a:rPr lang="en-GB" dirty="0"/>
              <a:t>This means </a:t>
            </a:r>
            <a:r>
              <a:rPr lang="en-GB" dirty="0" err="1"/>
              <a:t>shiftworkers</a:t>
            </a:r>
            <a:r>
              <a:rPr lang="en-GB" dirty="0"/>
              <a:t> (particularly people working at night) often have to work through times in the body clock cycle when they are least functional and most prone to making errors.  They then have to try to sleep when the clock is gearing the brain and body up to be awake, and when other distractions affecting sleep are greatest.  Problems sleeping are among the most common complaints of </a:t>
            </a:r>
            <a:r>
              <a:rPr lang="en-GB" dirty="0" err="1"/>
              <a:t>shiftworkers</a:t>
            </a:r>
            <a:r>
              <a:rPr lang="en-GB" dirty="0"/>
              <a:t>.  As we saw earlier, not getting enough sleep also makes you less functional and more prone to error.</a:t>
            </a:r>
          </a:p>
          <a:p>
            <a:r>
              <a:rPr lang="en-GB" dirty="0"/>
              <a:t>There is a major split in thinking about the best way to get around these problems.  One argument is that the longer you stay on a shift, the more you adapt to it, so shift rotations should be slow (1-3 weeks on each shift).  This overlooks the fact that the body clock resists adaptation, and the fact that most people sleep at night on their days off.  The other argument is based on the expectation that the clock is not going to adapt completely to different shifts.  Therefore, the strategy is to rotate shifts very rapidly (every 2-3 days), so it adapts as little as possible.  Then people should have no trouble getting a good night’s sleep on their days off.  As in most issues to do with </a:t>
            </a:r>
            <a:r>
              <a:rPr lang="en-GB" dirty="0" err="1"/>
              <a:t>rostering</a:t>
            </a:r>
            <a:r>
              <a:rPr lang="en-GB" dirty="0"/>
              <a:t>, there is no one right answer for all situations.  The specifics of each situation need to be considered.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BCF0E1-78D5-4488-A9C7-5EA062F6F69A}" type="slidenum">
              <a:rPr lang="en-US" altLang="en-US"/>
              <a:pPr/>
              <a:t>14</a:t>
            </a:fld>
            <a:endParaRPr lang="en-US" altLang="en-US"/>
          </a:p>
        </p:txBody>
      </p:sp>
      <p:sp>
        <p:nvSpPr>
          <p:cNvPr id="708610" name="Rectangle 2"/>
          <p:cNvSpPr>
            <a:spLocks noGrp="1" noRot="1" noChangeAspect="1" noChangeArrowheads="1" noTextEdit="1"/>
          </p:cNvSpPr>
          <p:nvPr>
            <p:ph type="sldImg"/>
          </p:nvPr>
        </p:nvSpPr>
        <p:spPr>
          <a:ln/>
        </p:spPr>
      </p:sp>
      <p:sp>
        <p:nvSpPr>
          <p:cNvPr id="708611" name="Rectangle 3"/>
          <p:cNvSpPr>
            <a:spLocks noGrp="1" noChangeArrowheads="1"/>
          </p:cNvSpPr>
          <p:nvPr>
            <p:ph type="body" idx="1"/>
          </p:nvPr>
        </p:nvSpPr>
        <p:spPr/>
        <p:txBody>
          <a:bodyPr/>
          <a:lstStyle/>
          <a:p>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3BBB6-E175-4F06-8C71-FBCB090D6574}" type="slidenum">
              <a:rPr lang="en-US" altLang="en-US"/>
              <a:pPr/>
              <a:t>15</a:t>
            </a:fld>
            <a:endParaRPr lang="en-US" altLang="en-US"/>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4C4C4C"/>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rgbClr val="E4A02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rgbClr val="004B8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2160000"/>
            <a:ext cx="6480000" cy="1800000"/>
          </a:xfrm>
        </p:spPr>
        <p:txBody>
          <a:bodyPr anchor="b"/>
          <a:lstStyle>
            <a:lvl1pPr algn="r">
              <a:defRPr cap="all" baseline="0">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359152" y="4140000"/>
            <a:ext cx="6480000" cy="720000"/>
          </a:xfrm>
        </p:spPr>
        <p:txBody>
          <a:bodyPr anchor="ctr">
            <a:normAutofit/>
          </a:bodyPr>
          <a:lstStyle>
            <a:lvl1pPr marL="0" indent="0" algn="r">
              <a:buNone/>
              <a:defRPr sz="2400">
                <a:solidFill>
                  <a:srgbClr val="FFFFFF"/>
                </a:solidFill>
                <a:latin typeface="Trebuchet MS"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NZ"/>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8C4D721-4392-42D8-A3C9-C502B5A53421}" type="slidenum">
              <a:rPr lang="en-NZ" smtClean="0"/>
              <a:t>‹#›</a:t>
            </a:fld>
            <a:endParaRPr lang="en-NZ"/>
          </a:p>
        </p:txBody>
      </p:sp>
      <p:pic>
        <p:nvPicPr>
          <p:cNvPr id="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 y="6021388"/>
            <a:ext cx="16192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kmokeeff\Documents\Teaching\SWRC Short Courses\Banner Design\SWRC Banner Logo Transparen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51356" y="6130800"/>
            <a:ext cx="4856948" cy="5400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normAutofit/>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7AAA1BC3-1426-4025-8E8A-90EC029E5662}" type="datetimeFigureOut">
              <a:rPr lang="en-NZ" smtClean="0"/>
              <a:t>16/09/2014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8C4D721-4392-42D8-A3C9-C502B5A53421}" type="slidenum">
              <a:rPr lang="en-NZ" smtClean="0"/>
              <a:t>‹#›</a:t>
            </a:fld>
            <a:endParaRPr lang="en-NZ"/>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AAA1BC3-1426-4025-8E8A-90EC029E5662}" type="datetimeFigureOut">
              <a:rPr lang="en-NZ" smtClean="0"/>
              <a:t>16/09/2014</a:t>
            </a:fld>
            <a:endParaRPr lang="en-NZ"/>
          </a:p>
        </p:txBody>
      </p:sp>
      <p:sp>
        <p:nvSpPr>
          <p:cNvPr id="5" name="Footer Placeholder 4"/>
          <p:cNvSpPr>
            <a:spLocks noGrp="1"/>
          </p:cNvSpPr>
          <p:nvPr>
            <p:ph type="ftr" sz="quarter" idx="11"/>
          </p:nvPr>
        </p:nvSpPr>
        <p:spPr>
          <a:xfrm>
            <a:off x="457201" y="6248207"/>
            <a:ext cx="5573483" cy="365125"/>
          </a:xfrm>
        </p:spPr>
        <p:txBody>
          <a:bodyPr/>
          <a:lstStyle/>
          <a:p>
            <a:endParaRPr lang="en-NZ"/>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rgbClr val="004B8D"/>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E4A024"/>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8C4D721-4392-42D8-A3C9-C502B5A53421}" type="slidenum">
              <a:rPr lang="en-NZ" smtClean="0"/>
              <a:t>‹#›</a:t>
            </a:fld>
            <a:endParaRPr lang="en-NZ"/>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hart Placeholder 3"/>
          <p:cNvSpPr>
            <a:spLocks noGrp="1"/>
          </p:cNvSpPr>
          <p:nvPr>
            <p:ph type="chart" sz="half" idx="2"/>
          </p:nvPr>
        </p:nvSpPr>
        <p:spPr>
          <a:xfrm>
            <a:off x="4648200" y="1981200"/>
            <a:ext cx="3810000" cy="4114800"/>
          </a:xfrm>
        </p:spPr>
        <p:txBody>
          <a:bodyPr/>
          <a:lstStyle/>
          <a:p>
            <a:endParaRPr lang="en-NZ"/>
          </a:p>
        </p:txBody>
      </p:sp>
      <p:sp>
        <p:nvSpPr>
          <p:cNvPr id="5" name="Slide Number Placeholder 4"/>
          <p:cNvSpPr>
            <a:spLocks noGrp="1"/>
          </p:cNvSpPr>
          <p:nvPr>
            <p:ph type="sldNum" sz="quarter" idx="10"/>
          </p:nvPr>
        </p:nvSpPr>
        <p:spPr>
          <a:xfrm>
            <a:off x="6553200" y="6248400"/>
            <a:ext cx="1905000" cy="457200"/>
          </a:xfrm>
        </p:spPr>
        <p:txBody>
          <a:bodyPr/>
          <a:lstStyle>
            <a:lvl1pPr>
              <a:defRPr/>
            </a:lvl1pPr>
          </a:lstStyle>
          <a:p>
            <a:fld id="{DEF979C5-BA9F-4403-85BD-04744F7C5619}" type="slidenum">
              <a:rPr lang="en-US" altLang="en-US"/>
              <a:pPr/>
              <a:t>‹#›</a:t>
            </a:fld>
            <a:endParaRPr lang="en-US" altLang="en-US"/>
          </a:p>
        </p:txBody>
      </p:sp>
      <p:sp>
        <p:nvSpPr>
          <p:cNvPr id="6" name="Footer Placeholder 5"/>
          <p:cNvSpPr>
            <a:spLocks noGrp="1"/>
          </p:cNvSpPr>
          <p:nvPr>
            <p:ph type="ftr" sz="quarter" idx="11"/>
          </p:nvPr>
        </p:nvSpPr>
        <p:spPr>
          <a:xfrm>
            <a:off x="685800" y="6172200"/>
            <a:ext cx="2895600" cy="457200"/>
          </a:xfrm>
        </p:spPr>
        <p:txBody>
          <a:bodyPr/>
          <a:lstStyle>
            <a:lvl1pPr>
              <a:defRPr/>
            </a:lvl1pPr>
          </a:lstStyle>
          <a:p>
            <a:endParaRPr lang="en-AU" altLang="en-US"/>
          </a:p>
        </p:txBody>
      </p:sp>
    </p:spTree>
    <p:extLst>
      <p:ext uri="{BB962C8B-B14F-4D97-AF65-F5344CB8AC3E}">
        <p14:creationId xmlns:p14="http://schemas.microsoft.com/office/powerpoint/2010/main" val="4152926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a:solidFill>
                  <a:srgbClr val="4C4C4C"/>
                </a:solidFill>
              </a:defRPr>
            </a:lvl1pPr>
          </a:lstStyle>
          <a:p>
            <a:r>
              <a:rPr kumimoji="0" lang="en-US" smtClean="0"/>
              <a:t>Click to edit Master title style</a:t>
            </a:r>
            <a:endParaRPr kumimoji="0" lang="en-US" dirty="0"/>
          </a:p>
        </p:txBody>
      </p:sp>
      <p:sp>
        <p:nvSpPr>
          <p:cNvPr id="4" name="Date Placeholder 3"/>
          <p:cNvSpPr>
            <a:spLocks noGrp="1"/>
          </p:cNvSpPr>
          <p:nvPr>
            <p:ph type="dt" sz="half" idx="10"/>
          </p:nvPr>
        </p:nvSpPr>
        <p:spPr/>
        <p:txBody>
          <a:bodyPr/>
          <a:lstStyle/>
          <a:p>
            <a:fld id="{7AAA1BC3-1426-4025-8E8A-90EC029E5662}" type="datetimeFigureOut">
              <a:rPr lang="en-NZ" smtClean="0"/>
              <a:t>16/09/2014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8C4D721-4392-42D8-A3C9-C502B5A53421}" type="slidenum">
              <a:rPr lang="en-NZ" smtClean="0"/>
              <a:t>‹#›</a:t>
            </a:fld>
            <a:endParaRPr lang="en-NZ"/>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rgbClr val="4C4C4C"/>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E4A02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rgbClr val="004B8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dirty="0"/>
          </a:p>
        </p:txBody>
      </p:sp>
      <p:sp>
        <p:nvSpPr>
          <p:cNvPr id="12" name="Date Placeholder 11"/>
          <p:cNvSpPr>
            <a:spLocks noGrp="1"/>
          </p:cNvSpPr>
          <p:nvPr>
            <p:ph type="dt" sz="half" idx="10"/>
          </p:nvPr>
        </p:nvSpPr>
        <p:spPr/>
        <p:txBody>
          <a:bodyPr/>
          <a:lstStyle/>
          <a:p>
            <a:fld id="{7AAA1BC3-1426-4025-8E8A-90EC029E5662}" type="datetimeFigureOut">
              <a:rPr lang="en-NZ" smtClean="0"/>
              <a:t>16/09/2014</a:t>
            </a:fld>
            <a:endParaRPr lang="en-NZ"/>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8C4D721-4392-42D8-A3C9-C502B5A53421}" type="slidenum">
              <a:rPr lang="en-NZ" smtClean="0"/>
              <a:t>‹#›</a:t>
            </a:fld>
            <a:endParaRPr lang="en-NZ"/>
          </a:p>
        </p:txBody>
      </p:sp>
      <p:sp>
        <p:nvSpPr>
          <p:cNvPr id="14" name="Footer Placeholder 13"/>
          <p:cNvSpPr>
            <a:spLocks noGrp="1"/>
          </p:cNvSpPr>
          <p:nvPr>
            <p:ph type="ftr" sz="quarter" idx="12"/>
          </p:nvPr>
        </p:nvSpPr>
        <p:spPr/>
        <p:txBody>
          <a:bodyPr/>
          <a:lstStyle/>
          <a:p>
            <a:endParaRPr lang="en-NZ"/>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C4C4C"/>
                </a:solidFill>
              </a:defRPr>
            </a:lvl1pPr>
          </a:lstStyle>
          <a:p>
            <a:r>
              <a:rPr kumimoji="0" lang="en-US"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normAutofit/>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normAutofit/>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7"/>
          <p:cNvSpPr>
            <a:spLocks noGrp="1"/>
          </p:cNvSpPr>
          <p:nvPr>
            <p:ph type="dt" sz="half" idx="15"/>
          </p:nvPr>
        </p:nvSpPr>
        <p:spPr/>
        <p:txBody>
          <a:bodyPr rtlCol="0"/>
          <a:lstStyle/>
          <a:p>
            <a:fld id="{7AAA1BC3-1426-4025-8E8A-90EC029E5662}" type="datetimeFigureOut">
              <a:rPr lang="en-NZ" smtClean="0"/>
              <a:t>16/09/2014</a:t>
            </a:fld>
            <a:endParaRPr lang="en-NZ"/>
          </a:p>
        </p:txBody>
      </p:sp>
      <p:sp>
        <p:nvSpPr>
          <p:cNvPr id="10" name="Slide Number Placeholder 9"/>
          <p:cNvSpPr>
            <a:spLocks noGrp="1"/>
          </p:cNvSpPr>
          <p:nvPr>
            <p:ph type="sldNum" sz="quarter" idx="16"/>
          </p:nvPr>
        </p:nvSpPr>
        <p:spPr/>
        <p:txBody>
          <a:bodyPr rtlCol="0"/>
          <a:lstStyle/>
          <a:p>
            <a:fld id="{F8C4D721-4392-42D8-A3C9-C502B5A53421}" type="slidenum">
              <a:rPr lang="en-NZ" smtClean="0"/>
              <a:t>‹#›</a:t>
            </a:fld>
            <a:endParaRPr lang="en-NZ"/>
          </a:p>
        </p:txBody>
      </p:sp>
      <p:sp>
        <p:nvSpPr>
          <p:cNvPr id="12" name="Footer Placeholder 11"/>
          <p:cNvSpPr>
            <a:spLocks noGrp="1"/>
          </p:cNvSpPr>
          <p:nvPr>
            <p:ph type="ftr" sz="quarter" idx="17"/>
          </p:nvPr>
        </p:nvSpPr>
        <p:spPr/>
        <p:txBody>
          <a:bodyPr rtlCol="0"/>
          <a:lstStyle/>
          <a:p>
            <a:endParaRPr lang="en-NZ"/>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solidFill>
                  <a:srgbClr val="4C4C4C"/>
                </a:solidFill>
              </a:defRPr>
            </a:lvl1pPr>
          </a:lstStyle>
          <a:p>
            <a:r>
              <a:rPr kumimoji="0" lang="en-US" smtClean="0"/>
              <a:t>Click to edit Master title style</a:t>
            </a:r>
            <a:endParaRPr kumimoji="0" lang="en-US" dirty="0"/>
          </a:p>
        </p:txBody>
      </p:sp>
      <p:sp>
        <p:nvSpPr>
          <p:cNvPr id="11" name="Content Placeholder 10"/>
          <p:cNvSpPr>
            <a:spLocks noGrp="1"/>
          </p:cNvSpPr>
          <p:nvPr>
            <p:ph sz="quarter" idx="2"/>
          </p:nvPr>
        </p:nvSpPr>
        <p:spPr>
          <a:xfrm>
            <a:off x="609600" y="2438400"/>
            <a:ext cx="3886200" cy="3581400"/>
          </a:xfrm>
        </p:spPr>
        <p:txBody>
          <a:bodyPr>
            <a:normAutofit/>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normAutofit/>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0" name="Date Placeholder 9"/>
          <p:cNvSpPr>
            <a:spLocks noGrp="1"/>
          </p:cNvSpPr>
          <p:nvPr>
            <p:ph type="dt" sz="half" idx="15"/>
          </p:nvPr>
        </p:nvSpPr>
        <p:spPr/>
        <p:txBody>
          <a:bodyPr rtlCol="0"/>
          <a:lstStyle/>
          <a:p>
            <a:fld id="{7AAA1BC3-1426-4025-8E8A-90EC029E5662}" type="datetimeFigureOut">
              <a:rPr lang="en-NZ" smtClean="0"/>
              <a:t>16/09/2014</a:t>
            </a:fld>
            <a:endParaRPr lang="en-NZ"/>
          </a:p>
        </p:txBody>
      </p:sp>
      <p:sp>
        <p:nvSpPr>
          <p:cNvPr id="12" name="Slide Number Placeholder 11"/>
          <p:cNvSpPr>
            <a:spLocks noGrp="1"/>
          </p:cNvSpPr>
          <p:nvPr>
            <p:ph type="sldNum" sz="quarter" idx="16"/>
          </p:nvPr>
        </p:nvSpPr>
        <p:spPr/>
        <p:txBody>
          <a:bodyPr rtlCol="0"/>
          <a:lstStyle/>
          <a:p>
            <a:fld id="{F8C4D721-4392-42D8-A3C9-C502B5A53421}" type="slidenum">
              <a:rPr lang="en-NZ" smtClean="0"/>
              <a:t>‹#›</a:t>
            </a:fld>
            <a:endParaRPr lang="en-NZ"/>
          </a:p>
        </p:txBody>
      </p:sp>
      <p:sp>
        <p:nvSpPr>
          <p:cNvPr id="14" name="Footer Placeholder 13"/>
          <p:cNvSpPr>
            <a:spLocks noGrp="1"/>
          </p:cNvSpPr>
          <p:nvPr>
            <p:ph type="ftr" sz="quarter" idx="17"/>
          </p:nvPr>
        </p:nvSpPr>
        <p:spPr/>
        <p:txBody>
          <a:bodyPr rtlCol="0"/>
          <a:lstStyle/>
          <a:p>
            <a:endParaRPr lang="en-NZ"/>
          </a:p>
        </p:txBody>
      </p:sp>
      <p:sp>
        <p:nvSpPr>
          <p:cNvPr id="16" name="Text Placeholder 15"/>
          <p:cNvSpPr>
            <a:spLocks noGrp="1"/>
          </p:cNvSpPr>
          <p:nvPr>
            <p:ph type="body" sz="quarter" idx="1"/>
          </p:nvPr>
        </p:nvSpPr>
        <p:spPr>
          <a:xfrm>
            <a:off x="609600" y="1752600"/>
            <a:ext cx="3886200" cy="640080"/>
          </a:xfrm>
          <a:solidFill>
            <a:srgbClr val="4C81AF"/>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6693BB"/>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C4C4C"/>
                </a:solidFill>
              </a:defRPr>
            </a:lvl1pPr>
          </a:lstStyle>
          <a:p>
            <a:r>
              <a:rPr kumimoji="0" lang="en-US" smtClean="0"/>
              <a:t>Click to edit Master title style</a:t>
            </a:r>
            <a:endParaRPr kumimoji="0" lang="en-US" dirty="0"/>
          </a:p>
        </p:txBody>
      </p:sp>
      <p:sp>
        <p:nvSpPr>
          <p:cNvPr id="3" name="Date Placeholder 2"/>
          <p:cNvSpPr>
            <a:spLocks noGrp="1"/>
          </p:cNvSpPr>
          <p:nvPr>
            <p:ph type="dt" sz="half" idx="10"/>
          </p:nvPr>
        </p:nvSpPr>
        <p:spPr/>
        <p:txBody>
          <a:bodyPr/>
          <a:lstStyle/>
          <a:p>
            <a:fld id="{7AAA1BC3-1426-4025-8E8A-90EC029E5662}" type="datetimeFigureOut">
              <a:rPr lang="en-NZ" smtClean="0"/>
              <a:t>16/09/2014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8C4D721-4392-42D8-A3C9-C502B5A53421}" type="slidenum">
              <a:rPr lang="en-NZ" smtClean="0"/>
              <a:t>‹#›</a:t>
            </a:fld>
            <a:endParaRPr lang="en-NZ"/>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A1BC3-1426-4025-8E8A-90EC029E5662}" type="datetimeFigureOut">
              <a:rPr lang="en-NZ" smtClean="0"/>
              <a:t>16/09/2014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8C4D721-4392-42D8-A3C9-C502B5A53421}" type="slidenum">
              <a:rPr lang="en-NZ" smtClean="0"/>
              <a:t>‹#›</a:t>
            </a:fld>
            <a:endParaRPr lang="en-NZ"/>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AAA1BC3-1426-4025-8E8A-90EC029E5662}" type="datetimeFigureOut">
              <a:rPr lang="en-NZ" smtClean="0"/>
              <a:t>16/09/2014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8C4D721-4392-42D8-A3C9-C502B5A53421}" type="slidenum">
              <a:rPr lang="en-NZ" smtClean="0"/>
              <a:t>‹#›</a:t>
            </a:fld>
            <a:endParaRPr lang="en-NZ"/>
          </a:p>
        </p:txBody>
      </p:sp>
      <p:sp>
        <p:nvSpPr>
          <p:cNvPr id="3" name="Text Placeholder 2"/>
          <p:cNvSpPr>
            <a:spLocks noGrp="1"/>
          </p:cNvSpPr>
          <p:nvPr>
            <p:ph type="body" idx="2"/>
          </p:nvPr>
        </p:nvSpPr>
        <p:spPr>
          <a:xfrm>
            <a:off x="609600" y="1752600"/>
            <a:ext cx="1600200" cy="4343400"/>
          </a:xfrm>
          <a:solidFill>
            <a:srgbClr val="4C4C4C"/>
          </a:solidFill>
          <a:ln w="50800" cap="sq" cmpd="dbl" algn="ctr">
            <a:solidFill>
              <a:srgbClr val="4C4C4C"/>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solidFill>
                  <a:srgbClr val="4C4C4C"/>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rgbClr val="E4A02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rgbClr val="004B8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AAA1BC3-1426-4025-8E8A-90EC029E5662}" type="datetimeFigureOut">
              <a:rPr lang="en-NZ" smtClean="0"/>
              <a:t>16/09/2014</a:t>
            </a:fld>
            <a:endParaRPr lang="en-NZ"/>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8C4D721-4392-42D8-A3C9-C502B5A53421}" type="slidenum">
              <a:rPr lang="en-NZ" smtClean="0"/>
              <a:t>‹#›</a:t>
            </a:fld>
            <a:endParaRPr lang="en-NZ"/>
          </a:p>
        </p:txBody>
      </p:sp>
      <p:sp>
        <p:nvSpPr>
          <p:cNvPr id="14" name="Footer Placeholder 13"/>
          <p:cNvSpPr>
            <a:spLocks noGrp="1"/>
          </p:cNvSpPr>
          <p:nvPr>
            <p:ph type="ftr" sz="quarter" idx="12"/>
          </p:nvPr>
        </p:nvSpPr>
        <p:spPr>
          <a:xfrm>
            <a:off x="1600200" y="6248206"/>
            <a:ext cx="4572000" cy="365125"/>
          </a:xfrm>
        </p:spPr>
        <p:txBody>
          <a:bodyPr rtlCol="0"/>
          <a:lstStyle/>
          <a:p>
            <a:endParaRPr lang="en-NZ"/>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rgbClr val="4C4C4C"/>
                </a:solidFill>
              </a:defRPr>
            </a:lvl1pPr>
          </a:lstStyle>
          <a:p>
            <a:fld id="{7AAA1BC3-1426-4025-8E8A-90EC029E5662}" type="datetimeFigureOut">
              <a:rPr lang="en-NZ" smtClean="0"/>
              <a:t>16/09/2014</a:t>
            </a:fld>
            <a:endParaRPr lang="en-NZ"/>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rgbClr val="4C4C4C"/>
                </a:solidFill>
              </a:defRPr>
            </a:lvl1pPr>
          </a:lstStyle>
          <a:p>
            <a:endParaRPr lang="en-NZ"/>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E4A02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004B8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8C4D721-4392-42D8-A3C9-C502B5A53421}" type="slidenum">
              <a:rPr lang="en-NZ" smtClean="0"/>
              <a:t>‹#›</a:t>
            </a:fld>
            <a:endParaRPr lang="en-N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iming>
    <p:tnLst>
      <p:par>
        <p:cTn id="1" dur="indefinite" restart="never" nodeType="tmRoot"/>
      </p:par>
    </p:tnLst>
  </p:timing>
  <p:txStyles>
    <p:titleStyle>
      <a:lvl1pPr algn="l" rtl="0" eaLnBrk="1" latinLnBrk="0" hangingPunct="1">
        <a:spcBef>
          <a:spcPct val="0"/>
        </a:spcBef>
        <a:buNone/>
        <a:defRPr kumimoji="0" sz="4400" kern="1200">
          <a:solidFill>
            <a:srgbClr val="4C4C4C"/>
          </a:solidFill>
          <a:latin typeface="+mj-lt"/>
          <a:ea typeface="+mj-ea"/>
          <a:cs typeface="+mj-cs"/>
        </a:defRPr>
      </a:lvl1pPr>
    </p:titleStyle>
    <p:bodyStyle>
      <a:lvl1pPr marL="320040" indent="-320040" algn="l" rtl="0" eaLnBrk="1" latinLnBrk="0" hangingPunct="1">
        <a:spcBef>
          <a:spcPts val="700"/>
        </a:spcBef>
        <a:buClr>
          <a:srgbClr val="004B8D"/>
        </a:buClr>
        <a:buSzPct val="60000"/>
        <a:buFont typeface="Wingdings"/>
        <a:buChar char=""/>
        <a:defRPr kumimoji="0" sz="2800" kern="1200">
          <a:solidFill>
            <a:schemeClr val="tx1"/>
          </a:solidFill>
          <a:latin typeface="Trebuchet MS" pitchFamily="34" charset="0"/>
          <a:ea typeface="+mn-ea"/>
          <a:cs typeface="+mn-cs"/>
        </a:defRPr>
      </a:lvl1pPr>
      <a:lvl2pPr marL="640080" indent="-274320" algn="l" rtl="0" eaLnBrk="1" latinLnBrk="0" hangingPunct="1">
        <a:spcBef>
          <a:spcPts val="550"/>
        </a:spcBef>
        <a:buClr>
          <a:srgbClr val="E4A024"/>
        </a:buClr>
        <a:buSzPct val="70000"/>
        <a:buFont typeface="Wingdings 2"/>
        <a:buChar char=""/>
        <a:defRPr kumimoji="0" sz="2400" kern="1200">
          <a:solidFill>
            <a:schemeClr val="tx1"/>
          </a:solidFill>
          <a:latin typeface="Trebuchet MS" pitchFamily="34" charset="0"/>
          <a:ea typeface="+mn-ea"/>
          <a:cs typeface="+mn-cs"/>
        </a:defRPr>
      </a:lvl2pPr>
      <a:lvl3pPr marL="914400" indent="-228600" algn="l" rtl="0" eaLnBrk="1" latinLnBrk="0" hangingPunct="1">
        <a:spcBef>
          <a:spcPts val="500"/>
        </a:spcBef>
        <a:buClr>
          <a:srgbClr val="4C4C4C"/>
        </a:buClr>
        <a:buSzPct val="75000"/>
        <a:buFont typeface="Wingdings"/>
        <a:buChar char=""/>
        <a:defRPr kumimoji="0" sz="2000" kern="1200">
          <a:solidFill>
            <a:schemeClr val="tx1"/>
          </a:solidFill>
          <a:latin typeface="Trebuchet MS" pitchFamily="34" charset="0"/>
          <a:ea typeface="+mn-ea"/>
          <a:cs typeface="+mn-cs"/>
        </a:defRPr>
      </a:lvl3pPr>
      <a:lvl4pPr marL="1371600" indent="-228600" algn="l" rtl="0" eaLnBrk="1" latinLnBrk="0" hangingPunct="1">
        <a:spcBef>
          <a:spcPts val="400"/>
        </a:spcBef>
        <a:buClr>
          <a:srgbClr val="4C81AF"/>
        </a:buClr>
        <a:buSzPct val="75000"/>
        <a:buFont typeface="Wingdings"/>
        <a:buChar char=""/>
        <a:defRPr kumimoji="0" sz="1800" kern="1200">
          <a:solidFill>
            <a:schemeClr val="tx1"/>
          </a:solidFill>
          <a:latin typeface="Trebuchet MS" pitchFamily="34" charset="0"/>
          <a:ea typeface="+mn-ea"/>
          <a:cs typeface="+mn-cs"/>
        </a:defRPr>
      </a:lvl4pPr>
      <a:lvl5pPr marL="1828800" indent="-228600" algn="l" rtl="0" eaLnBrk="1" latinLnBrk="0" hangingPunct="1">
        <a:spcBef>
          <a:spcPts val="400"/>
        </a:spcBef>
        <a:buClr>
          <a:srgbClr val="6693BB"/>
        </a:buClr>
        <a:buSzPct val="65000"/>
        <a:buFont typeface="Wingdings"/>
        <a:buChar char=""/>
        <a:defRPr kumimoji="0" sz="1800" kern="1200">
          <a:solidFill>
            <a:schemeClr val="tx1"/>
          </a:solidFill>
          <a:latin typeface="Trebuchet MS"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564" y="2160000"/>
            <a:ext cx="8194636" cy="1800000"/>
          </a:xfrm>
        </p:spPr>
        <p:txBody>
          <a:bodyPr>
            <a:normAutofit/>
          </a:bodyPr>
          <a:lstStyle/>
          <a:p>
            <a:r>
              <a:rPr lang="en-AU" dirty="0" smtClean="0"/>
              <a:t>Shift Work and fatigue</a:t>
            </a:r>
            <a:br>
              <a:rPr lang="en-AU" dirty="0" smtClean="0"/>
            </a:br>
            <a:endParaRPr lang="en-NZ" dirty="0"/>
          </a:p>
        </p:txBody>
      </p:sp>
      <p:sp>
        <p:nvSpPr>
          <p:cNvPr id="3" name="Subtitle 2"/>
          <p:cNvSpPr>
            <a:spLocks noGrp="1"/>
          </p:cNvSpPr>
          <p:nvPr>
            <p:ph type="subTitle" idx="1"/>
          </p:nvPr>
        </p:nvSpPr>
        <p:spPr>
          <a:xfrm>
            <a:off x="2339752" y="3789040"/>
            <a:ext cx="6480000" cy="720000"/>
          </a:xfrm>
        </p:spPr>
        <p:txBody>
          <a:bodyPr>
            <a:normAutofit fontScale="92500" lnSpcReduction="20000"/>
          </a:bodyPr>
          <a:lstStyle/>
          <a:p>
            <a:r>
              <a:rPr lang="en-NZ" dirty="0" smtClean="0"/>
              <a:t>Prof Philippa Gander PhD, FRSNZ</a:t>
            </a:r>
          </a:p>
          <a:p>
            <a:r>
              <a:rPr lang="en-NZ" dirty="0" smtClean="0"/>
              <a:t>Director, Sleep/Wake Research Centre</a:t>
            </a:r>
            <a:endParaRPr lang="en-NZ" dirty="0"/>
          </a:p>
        </p:txBody>
      </p:sp>
    </p:spTree>
    <p:extLst>
      <p:ext uri="{BB962C8B-B14F-4D97-AF65-F5344CB8AC3E}">
        <p14:creationId xmlns:p14="http://schemas.microsoft.com/office/powerpoint/2010/main" val="420210289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tx1"/>
                </a:solidFill>
              </a:rPr>
              <a:t>Sleep and Health</a:t>
            </a:r>
            <a:endParaRPr lang="en-NZ" dirty="0">
              <a:solidFill>
                <a:schemeClr val="tx1"/>
              </a:solidFill>
            </a:endParaRPr>
          </a:p>
        </p:txBody>
      </p:sp>
      <p:sp>
        <p:nvSpPr>
          <p:cNvPr id="3" name="Content Placeholder 2"/>
          <p:cNvSpPr>
            <a:spLocks noGrp="1"/>
          </p:cNvSpPr>
          <p:nvPr>
            <p:ph sz="quarter" idx="1"/>
          </p:nvPr>
        </p:nvSpPr>
        <p:spPr>
          <a:xfrm>
            <a:off x="467544" y="2096852"/>
            <a:ext cx="8153400" cy="4025044"/>
          </a:xfrm>
        </p:spPr>
        <p:txBody>
          <a:bodyPr>
            <a:normAutofit fontScale="92500" lnSpcReduction="20000"/>
          </a:bodyPr>
          <a:lstStyle/>
          <a:p>
            <a:r>
              <a:rPr lang="en-GB" dirty="0">
                <a:latin typeface="+mn-lt"/>
              </a:rPr>
              <a:t>Shift work restricts </a:t>
            </a:r>
            <a:r>
              <a:rPr lang="en-GB" dirty="0" smtClean="0">
                <a:latin typeface="+mn-lt"/>
              </a:rPr>
              <a:t>sleep</a:t>
            </a:r>
            <a:endParaRPr lang="en-NZ" dirty="0" smtClean="0">
              <a:latin typeface="+mn-lt"/>
            </a:endParaRPr>
          </a:p>
          <a:p>
            <a:r>
              <a:rPr lang="en-NZ" dirty="0" smtClean="0">
                <a:latin typeface="+mn-lt"/>
              </a:rPr>
              <a:t>Population-based studies - usual sleep &lt; 7 hours increases risk of:</a:t>
            </a:r>
          </a:p>
          <a:p>
            <a:pPr lvl="1"/>
            <a:r>
              <a:rPr lang="en-GB" dirty="0">
                <a:latin typeface="+mn-lt"/>
              </a:rPr>
              <a:t>obesity, impaired glucose tolerance, type 2 diabetes mellitus, cardiovascular disease, poor general health and </a:t>
            </a:r>
            <a:r>
              <a:rPr lang="en-GB" dirty="0" smtClean="0">
                <a:latin typeface="+mn-lt"/>
              </a:rPr>
              <a:t>premature mortality</a:t>
            </a:r>
          </a:p>
          <a:p>
            <a:r>
              <a:rPr lang="en-NZ" dirty="0" smtClean="0">
                <a:latin typeface="+mn-lt"/>
              </a:rPr>
              <a:t>Experimental sleep restriction studies - potential mechanisms</a:t>
            </a:r>
          </a:p>
          <a:p>
            <a:pPr lvl="1"/>
            <a:r>
              <a:rPr lang="en-GB" dirty="0">
                <a:latin typeface="+mn-lt"/>
              </a:rPr>
              <a:t>i</a:t>
            </a:r>
            <a:r>
              <a:rPr lang="en-GB" dirty="0" smtClean="0">
                <a:latin typeface="+mn-lt"/>
              </a:rPr>
              <a:t>ncreased </a:t>
            </a:r>
            <a:r>
              <a:rPr lang="en-GB" dirty="0">
                <a:latin typeface="+mn-lt"/>
              </a:rPr>
              <a:t>caloric </a:t>
            </a:r>
            <a:r>
              <a:rPr lang="en-GB" dirty="0" smtClean="0">
                <a:latin typeface="+mn-lt"/>
              </a:rPr>
              <a:t>intake, </a:t>
            </a:r>
            <a:r>
              <a:rPr lang="en-GB" dirty="0">
                <a:latin typeface="+mn-lt"/>
              </a:rPr>
              <a:t>decreased physical </a:t>
            </a:r>
            <a:r>
              <a:rPr lang="en-GB" dirty="0" smtClean="0">
                <a:latin typeface="+mn-lt"/>
              </a:rPr>
              <a:t>activity </a:t>
            </a:r>
            <a:r>
              <a:rPr lang="en-GB" dirty="0">
                <a:latin typeface="+mn-lt"/>
              </a:rPr>
              <a:t>and/or altered thermoregulation, impaired glucose </a:t>
            </a:r>
            <a:r>
              <a:rPr lang="en-GB" dirty="0" smtClean="0">
                <a:latin typeface="+mn-lt"/>
              </a:rPr>
              <a:t>metabolism, increases </a:t>
            </a:r>
            <a:r>
              <a:rPr lang="en-GB" dirty="0">
                <a:latin typeface="+mn-lt"/>
              </a:rPr>
              <a:t>in blood pressure, sympathetic nervous system </a:t>
            </a:r>
            <a:r>
              <a:rPr lang="en-GB" dirty="0" smtClean="0">
                <a:latin typeface="+mn-lt"/>
              </a:rPr>
              <a:t>activity, </a:t>
            </a:r>
            <a:r>
              <a:rPr lang="en-GB" dirty="0">
                <a:latin typeface="+mn-lt"/>
              </a:rPr>
              <a:t>and inflammatory markers of cardiovascular </a:t>
            </a:r>
            <a:r>
              <a:rPr lang="en-GB" dirty="0" smtClean="0">
                <a:latin typeface="+mn-lt"/>
              </a:rPr>
              <a:t>risk</a:t>
            </a:r>
          </a:p>
          <a:p>
            <a:pPr lvl="1"/>
            <a:endParaRPr lang="en-GB" dirty="0">
              <a:latin typeface="+mn-lt"/>
            </a:endParaRPr>
          </a:p>
        </p:txBody>
      </p:sp>
    </p:spTree>
    <p:extLst>
      <p:ext uri="{BB962C8B-B14F-4D97-AF65-F5344CB8AC3E}">
        <p14:creationId xmlns:p14="http://schemas.microsoft.com/office/powerpoint/2010/main" val="180521822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Shift work a carcinogen?</a:t>
            </a:r>
            <a:endParaRPr lang="en-NZ" dirty="0"/>
          </a:p>
        </p:txBody>
      </p:sp>
      <p:sp>
        <p:nvSpPr>
          <p:cNvPr id="3" name="Content Placeholder 2"/>
          <p:cNvSpPr>
            <a:spLocks noGrp="1"/>
          </p:cNvSpPr>
          <p:nvPr>
            <p:ph sz="quarter" idx="1"/>
          </p:nvPr>
        </p:nvSpPr>
        <p:spPr>
          <a:xfrm>
            <a:off x="539552" y="1988840"/>
            <a:ext cx="8153400" cy="4061048"/>
          </a:xfrm>
        </p:spPr>
        <p:txBody>
          <a:bodyPr/>
          <a:lstStyle/>
          <a:p>
            <a:r>
              <a:rPr lang="en-US" sz="2400" dirty="0"/>
              <a:t>International Agency for Research on Cancer (IARC) (2007) conclusion, based on:</a:t>
            </a:r>
          </a:p>
          <a:p>
            <a:pPr lvl="1"/>
            <a:r>
              <a:rPr lang="en-US" sz="2200" dirty="0"/>
              <a:t>Limited evidence in humans for the carcinogenicity of shift-work that involves night work</a:t>
            </a:r>
          </a:p>
          <a:p>
            <a:pPr lvl="1"/>
            <a:r>
              <a:rPr lang="en-US" sz="2200" dirty="0"/>
              <a:t>Sufficient evidence in experimental animals for the carcinogenicity of light during the daily dark period (“biological night”) </a:t>
            </a:r>
          </a:p>
          <a:p>
            <a:pPr marL="365760" lvl="1" indent="0">
              <a:buNone/>
            </a:pPr>
            <a:endParaRPr lang="en-US" dirty="0"/>
          </a:p>
          <a:p>
            <a:pPr lvl="1">
              <a:buNone/>
            </a:pPr>
            <a:r>
              <a:rPr lang="en-US" b="1" i="1" dirty="0">
                <a:solidFill>
                  <a:schemeClr val="accent4">
                    <a:lumMod val="50000"/>
                  </a:schemeClr>
                </a:solidFill>
                <a:latin typeface="Arial" pitchFamily="34" charset="0"/>
              </a:rPr>
              <a:t>Shift work that involves circadian disruption is probably carcinogenic to humans (Group 2A</a:t>
            </a:r>
            <a:r>
              <a:rPr lang="en-US" b="1" i="1" dirty="0" smtClean="0">
                <a:solidFill>
                  <a:schemeClr val="accent4">
                    <a:lumMod val="50000"/>
                  </a:schemeClr>
                </a:solidFill>
                <a:latin typeface="Arial" pitchFamily="34" charset="0"/>
              </a:rPr>
              <a:t>)</a:t>
            </a:r>
            <a:endParaRPr lang="en-US" b="1" dirty="0"/>
          </a:p>
        </p:txBody>
      </p:sp>
    </p:spTree>
    <p:extLst>
      <p:ext uri="{BB962C8B-B14F-4D97-AF65-F5344CB8AC3E}">
        <p14:creationId xmlns:p14="http://schemas.microsoft.com/office/powerpoint/2010/main" val="211534085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87624" y="3087923"/>
            <a:ext cx="7123113" cy="2213285"/>
          </a:xfrm>
        </p:spPr>
        <p:txBody>
          <a:bodyPr>
            <a:normAutofit fontScale="92500" lnSpcReduction="20000"/>
          </a:bodyPr>
          <a:lstStyle/>
          <a:p>
            <a:r>
              <a:rPr lang="en-NZ" dirty="0" smtClean="0"/>
              <a:t>Identify fatigue hazards</a:t>
            </a:r>
          </a:p>
          <a:p>
            <a:pPr marL="457200" indent="-457200">
              <a:buFont typeface="Arial" panose="020B0604020202020204" pitchFamily="34" charset="0"/>
              <a:buChar char="•"/>
            </a:pPr>
            <a:r>
              <a:rPr lang="en-NZ" dirty="0" smtClean="0"/>
              <a:t>A fatigue risk matrix</a:t>
            </a:r>
          </a:p>
          <a:p>
            <a:pPr marL="457200" indent="-457200">
              <a:buFont typeface="Arial" panose="020B0604020202020204" pitchFamily="34" charset="0"/>
              <a:buChar char="•"/>
            </a:pPr>
            <a:r>
              <a:rPr lang="en-NZ" dirty="0" smtClean="0"/>
              <a:t>Other ways of identifying fatigue hazards</a:t>
            </a:r>
          </a:p>
          <a:p>
            <a:pPr marL="457200" indent="-457200">
              <a:buFont typeface="Arial" panose="020B0604020202020204" pitchFamily="34" charset="0"/>
              <a:buChar char="•"/>
            </a:pPr>
            <a:endParaRPr lang="en-NZ" dirty="0" smtClean="0"/>
          </a:p>
          <a:p>
            <a:r>
              <a:rPr lang="en-NZ" dirty="0" smtClean="0"/>
              <a:t>Act on identified fatigue hazards</a:t>
            </a:r>
            <a:endParaRPr lang="en-NZ" dirty="0"/>
          </a:p>
        </p:txBody>
      </p:sp>
      <p:sp>
        <p:nvSpPr>
          <p:cNvPr id="4" name="Title 3"/>
          <p:cNvSpPr>
            <a:spLocks noGrp="1"/>
          </p:cNvSpPr>
          <p:nvPr>
            <p:ph type="title"/>
          </p:nvPr>
        </p:nvSpPr>
        <p:spPr/>
        <p:txBody>
          <a:bodyPr/>
          <a:lstStyle/>
          <a:p>
            <a:r>
              <a:rPr lang="en-NZ" dirty="0" smtClean="0"/>
              <a:t>A more comprehensive approach</a:t>
            </a:r>
            <a:endParaRPr lang="en-NZ" dirty="0"/>
          </a:p>
        </p:txBody>
      </p:sp>
    </p:spTree>
    <p:extLst>
      <p:ext uri="{BB962C8B-B14F-4D97-AF65-F5344CB8AC3E}">
        <p14:creationId xmlns:p14="http://schemas.microsoft.com/office/powerpoint/2010/main" val="117409137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NZ" sz="3600" dirty="0" smtClean="0"/>
              <a:t>The perfect roster is permanent day work</a:t>
            </a:r>
            <a:endParaRPr lang="en-NZ" sz="3600" dirty="0"/>
          </a:p>
        </p:txBody>
      </p:sp>
      <p:sp>
        <p:nvSpPr>
          <p:cNvPr id="5" name="Rectangle 3"/>
          <p:cNvSpPr>
            <a:spLocks noGrp="1" noChangeArrowheads="1"/>
          </p:cNvSpPr>
          <p:nvPr>
            <p:ph sz="quarter" idx="1"/>
          </p:nvPr>
        </p:nvSpPr>
        <p:spPr>
          <a:xfrm>
            <a:off x="719572" y="1556792"/>
            <a:ext cx="6299612" cy="5112568"/>
          </a:xfrm>
        </p:spPr>
        <p:txBody>
          <a:bodyPr>
            <a:normAutofit/>
          </a:bodyPr>
          <a:lstStyle/>
          <a:p>
            <a:pPr lvl="1" algn="ctr" eaLnBrk="1" hangingPunct="1">
              <a:lnSpc>
                <a:spcPct val="90000"/>
              </a:lnSpc>
              <a:buFontTx/>
              <a:buNone/>
            </a:pPr>
            <a:endParaRPr lang="en-AU" sz="900" i="1" dirty="0" smtClean="0">
              <a:solidFill>
                <a:srgbClr val="E02516"/>
              </a:solidFill>
            </a:endParaRPr>
          </a:p>
          <a:p>
            <a:pPr lvl="1" eaLnBrk="1" hangingPunct="1">
              <a:lnSpc>
                <a:spcPct val="90000"/>
              </a:lnSpc>
            </a:pPr>
            <a:r>
              <a:rPr lang="en-US" sz="1600" dirty="0" smtClean="0"/>
              <a:t>Managing sleep opportunities</a:t>
            </a:r>
          </a:p>
          <a:p>
            <a:pPr lvl="2" eaLnBrk="1" hangingPunct="1">
              <a:lnSpc>
                <a:spcPct val="90000"/>
              </a:lnSpc>
            </a:pPr>
            <a:r>
              <a:rPr lang="en-US" sz="1600" dirty="0" smtClean="0"/>
              <a:t>how fast is sleep debt building up?</a:t>
            </a:r>
          </a:p>
          <a:p>
            <a:pPr lvl="2" eaLnBrk="1" hangingPunct="1">
              <a:lnSpc>
                <a:spcPct val="90000"/>
              </a:lnSpc>
            </a:pPr>
            <a:r>
              <a:rPr lang="en-US" sz="1600" dirty="0" smtClean="0"/>
              <a:t>how </a:t>
            </a:r>
            <a:r>
              <a:rPr lang="en-US" sz="1600" smtClean="0"/>
              <a:t>long since </a:t>
            </a:r>
            <a:r>
              <a:rPr lang="en-US" sz="1600" u="sng" smtClean="0"/>
              <a:t>2 </a:t>
            </a:r>
            <a:r>
              <a:rPr lang="en-US" sz="1600" u="sng" dirty="0" smtClean="0"/>
              <a:t>full nights of sleep</a:t>
            </a:r>
            <a:r>
              <a:rPr lang="en-US" sz="1600" dirty="0" smtClean="0"/>
              <a:t> in a row?</a:t>
            </a:r>
          </a:p>
          <a:p>
            <a:pPr lvl="2" eaLnBrk="1" hangingPunct="1">
              <a:lnSpc>
                <a:spcPct val="90000"/>
              </a:lnSpc>
            </a:pPr>
            <a:endParaRPr lang="en-US" sz="1600" dirty="0" smtClean="0"/>
          </a:p>
          <a:p>
            <a:pPr lvl="1" eaLnBrk="1" hangingPunct="1">
              <a:lnSpc>
                <a:spcPct val="90000"/>
              </a:lnSpc>
            </a:pPr>
            <a:r>
              <a:rPr lang="en-US" sz="1600" dirty="0" smtClean="0"/>
              <a:t>Managing risks at work</a:t>
            </a:r>
          </a:p>
          <a:p>
            <a:pPr lvl="2" eaLnBrk="1" hangingPunct="1">
              <a:lnSpc>
                <a:spcPct val="90000"/>
              </a:lnSpc>
            </a:pPr>
            <a:r>
              <a:rPr lang="en-US" sz="1600" dirty="0" smtClean="0"/>
              <a:t>how tired are staff going to be on this shift?</a:t>
            </a:r>
          </a:p>
          <a:p>
            <a:pPr lvl="2" eaLnBrk="1" hangingPunct="1">
              <a:lnSpc>
                <a:spcPct val="90000"/>
              </a:lnSpc>
            </a:pPr>
            <a:r>
              <a:rPr lang="en-US" sz="1600" dirty="0" smtClean="0"/>
              <a:t>how difficult are the work demands/conditions?</a:t>
            </a:r>
          </a:p>
          <a:p>
            <a:pPr lvl="2" eaLnBrk="1" hangingPunct="1">
              <a:lnSpc>
                <a:spcPct val="90000"/>
              </a:lnSpc>
            </a:pPr>
            <a:r>
              <a:rPr lang="en-US" sz="1600" dirty="0" smtClean="0"/>
              <a:t>how long should they keep going?</a:t>
            </a:r>
          </a:p>
          <a:p>
            <a:pPr lvl="2" eaLnBrk="1" hangingPunct="1">
              <a:lnSpc>
                <a:spcPct val="90000"/>
              </a:lnSpc>
            </a:pPr>
            <a:endParaRPr lang="en-US" sz="1600" dirty="0" smtClean="0"/>
          </a:p>
          <a:p>
            <a:pPr lvl="1" eaLnBrk="1" hangingPunct="1">
              <a:lnSpc>
                <a:spcPct val="90000"/>
              </a:lnSpc>
            </a:pPr>
            <a:r>
              <a:rPr lang="en-US" sz="1600" dirty="0" smtClean="0"/>
              <a:t>Getting people home safely</a:t>
            </a:r>
          </a:p>
          <a:p>
            <a:pPr lvl="1" eaLnBrk="1" hangingPunct="1">
              <a:lnSpc>
                <a:spcPct val="90000"/>
              </a:lnSpc>
            </a:pPr>
            <a:endParaRPr lang="en-US" sz="1600" dirty="0" smtClean="0"/>
          </a:p>
          <a:p>
            <a:pPr lvl="1" eaLnBrk="1" hangingPunct="1">
              <a:lnSpc>
                <a:spcPct val="90000"/>
              </a:lnSpc>
            </a:pPr>
            <a:r>
              <a:rPr lang="en-US" sz="1600" dirty="0" smtClean="0"/>
              <a:t>Managing work/life balance</a:t>
            </a:r>
          </a:p>
          <a:p>
            <a:pPr lvl="2" eaLnBrk="1" hangingPunct="1">
              <a:lnSpc>
                <a:spcPct val="90000"/>
              </a:lnSpc>
            </a:pPr>
            <a:r>
              <a:rPr lang="en-US" sz="1600" dirty="0" smtClean="0"/>
              <a:t>each person reacts differently</a:t>
            </a:r>
          </a:p>
          <a:p>
            <a:pPr lvl="2" eaLnBrk="1" hangingPunct="1">
              <a:lnSpc>
                <a:spcPct val="90000"/>
              </a:lnSpc>
            </a:pPr>
            <a:r>
              <a:rPr lang="en-US" sz="1600" dirty="0" smtClean="0"/>
              <a:t>regular, predictable work patterns help time management</a:t>
            </a:r>
          </a:p>
          <a:p>
            <a:pPr lvl="2" eaLnBrk="1" hangingPunct="1">
              <a:lnSpc>
                <a:spcPct val="90000"/>
              </a:lnSpc>
            </a:pPr>
            <a:r>
              <a:rPr lang="en-US" sz="1600" dirty="0" smtClean="0"/>
              <a:t>fair distribution of weekends off</a:t>
            </a:r>
          </a:p>
          <a:p>
            <a:pPr lvl="2" eaLnBrk="1" hangingPunct="1">
              <a:lnSpc>
                <a:spcPct val="90000"/>
              </a:lnSpc>
            </a:pPr>
            <a:r>
              <a:rPr lang="en-US" sz="1600" dirty="0" smtClean="0"/>
              <a:t>staff input in roster design, management</a:t>
            </a:r>
          </a:p>
          <a:p>
            <a:pPr lvl="1" eaLnBrk="1" hangingPunct="1">
              <a:lnSpc>
                <a:spcPct val="90000"/>
              </a:lnSpc>
            </a:pPr>
            <a:endParaRPr lang="en-US" sz="1600" dirty="0" smtClean="0"/>
          </a:p>
          <a:p>
            <a:pPr lvl="1" algn="ctr" eaLnBrk="1" hangingPunct="1">
              <a:lnSpc>
                <a:spcPct val="90000"/>
              </a:lnSpc>
              <a:buFontTx/>
              <a:buNone/>
            </a:pPr>
            <a:endParaRPr lang="en-US" sz="400" dirty="0" smtClean="0"/>
          </a:p>
          <a:p>
            <a:pPr eaLnBrk="1" hangingPunct="1">
              <a:lnSpc>
                <a:spcPct val="90000"/>
              </a:lnSpc>
            </a:pPr>
            <a:endParaRPr lang="en-US" sz="500" dirty="0" smtClean="0"/>
          </a:p>
          <a:p>
            <a:pPr algn="ctr" eaLnBrk="1" hangingPunct="1">
              <a:lnSpc>
                <a:spcPct val="90000"/>
              </a:lnSpc>
              <a:buFontTx/>
              <a:buNone/>
            </a:pPr>
            <a:endParaRPr lang="en-US" sz="1400" i="1" dirty="0" smtClean="0">
              <a:solidFill>
                <a:srgbClr val="FF0C0F"/>
              </a:solidFill>
            </a:endParaRPr>
          </a:p>
        </p:txBody>
      </p:sp>
      <p:pic>
        <p:nvPicPr>
          <p:cNvPr id="8" name="Picture 3" descr="clem_earth_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5828" y="1277633"/>
            <a:ext cx="1548172" cy="561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57260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719572" y="188640"/>
            <a:ext cx="7772400" cy="1143000"/>
          </a:xfrm>
        </p:spPr>
        <p:txBody>
          <a:bodyPr/>
          <a:lstStyle/>
          <a:p>
            <a:r>
              <a:rPr lang="en-US" altLang="en-US" dirty="0" smtClean="0"/>
              <a:t>AMA Total </a:t>
            </a:r>
            <a:r>
              <a:rPr lang="en-US" altLang="en-US" dirty="0"/>
              <a:t>Risk Score (last week)</a:t>
            </a:r>
          </a:p>
        </p:txBody>
      </p:sp>
      <p:graphicFrame>
        <p:nvGraphicFramePr>
          <p:cNvPr id="685122" name="Group 66"/>
          <p:cNvGraphicFramePr>
            <a:graphicFrameLocks noGrp="1"/>
          </p:cNvGraphicFramePr>
          <p:nvPr>
            <p:extLst>
              <p:ext uri="{D42A27DB-BD31-4B8C-83A1-F6EECF244321}">
                <p14:modId xmlns:p14="http://schemas.microsoft.com/office/powerpoint/2010/main" val="14387903"/>
              </p:ext>
            </p:extLst>
          </p:nvPr>
        </p:nvGraphicFramePr>
        <p:xfrm>
          <a:off x="359532" y="1736812"/>
          <a:ext cx="8477250" cy="4364736"/>
        </p:xfrm>
        <a:graphic>
          <a:graphicData uri="http://schemas.openxmlformats.org/drawingml/2006/table">
            <a:tbl>
              <a:tblPr/>
              <a:tblGrid>
                <a:gridCol w="1570038"/>
                <a:gridCol w="2409825"/>
                <a:gridCol w="2430462"/>
                <a:gridCol w="2066925"/>
              </a:tblGrid>
              <a:tr h="358775">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400" b="1" i="0" u="none" strike="noStrike" cap="none" normalizeH="0" baseline="0" dirty="0" smtClean="0">
                          <a:ln>
                            <a:noFill/>
                          </a:ln>
                          <a:solidFill>
                            <a:schemeClr val="tx1"/>
                          </a:solidFill>
                          <a:effectLst/>
                          <a:latin typeface="Arial" charset="0"/>
                        </a:rPr>
                        <a:t>Risk factor</a:t>
                      </a:r>
                      <a:endParaRPr kumimoji="0" lang="en-US" alt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400" b="1" i="0" u="none" strike="noStrike" cap="none" normalizeH="0" baseline="0" dirty="0" smtClean="0">
                          <a:ln>
                            <a:noFill/>
                          </a:ln>
                          <a:solidFill>
                            <a:schemeClr val="tx1"/>
                          </a:solidFill>
                          <a:effectLst/>
                          <a:latin typeface="Arial" charset="0"/>
                        </a:rPr>
                        <a:t>Low risk</a:t>
                      </a:r>
                    </a:p>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400" b="1" i="0" u="none" strike="noStrike" cap="none" normalizeH="0" baseline="0" dirty="0" smtClean="0">
                          <a:ln>
                            <a:noFill/>
                          </a:ln>
                          <a:solidFill>
                            <a:schemeClr val="tx1"/>
                          </a:solidFill>
                          <a:effectLst/>
                          <a:latin typeface="Arial" charset="0"/>
                        </a:rPr>
                        <a:t>(0 points)</a:t>
                      </a:r>
                      <a:endParaRPr kumimoji="0" lang="en-US" alt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400" b="1" i="0" u="none" strike="noStrike" cap="none" normalizeH="0" baseline="0" dirty="0" smtClean="0">
                          <a:ln>
                            <a:noFill/>
                          </a:ln>
                          <a:solidFill>
                            <a:schemeClr val="tx1"/>
                          </a:solidFill>
                          <a:effectLst/>
                          <a:latin typeface="Arial" charset="0"/>
                        </a:rPr>
                        <a:t>Significant risk</a:t>
                      </a:r>
                    </a:p>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400" b="1" i="0" u="none" strike="noStrike" cap="none" normalizeH="0" baseline="0" dirty="0" smtClean="0">
                          <a:ln>
                            <a:noFill/>
                          </a:ln>
                          <a:solidFill>
                            <a:schemeClr val="tx1"/>
                          </a:solidFill>
                          <a:effectLst/>
                          <a:latin typeface="Arial" charset="0"/>
                        </a:rPr>
                        <a:t>(1 point)</a:t>
                      </a:r>
                      <a:endParaRPr kumimoji="0" lang="en-US" alt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400" b="1" i="0" u="none" strike="noStrike" cap="none" normalizeH="0" baseline="0" dirty="0" smtClean="0">
                          <a:ln>
                            <a:noFill/>
                          </a:ln>
                          <a:solidFill>
                            <a:schemeClr val="tx1"/>
                          </a:solidFill>
                          <a:effectLst/>
                          <a:latin typeface="Arial" charset="0"/>
                        </a:rPr>
                        <a:t>Higher risk</a:t>
                      </a:r>
                    </a:p>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400" b="1" i="0" u="none" strike="noStrike" cap="none" normalizeH="0" baseline="0" dirty="0" smtClean="0">
                          <a:ln>
                            <a:noFill/>
                          </a:ln>
                          <a:solidFill>
                            <a:schemeClr val="tx1"/>
                          </a:solidFill>
                          <a:effectLst/>
                          <a:latin typeface="Arial" charset="0"/>
                        </a:rPr>
                        <a:t>(2 points)</a:t>
                      </a:r>
                      <a:endParaRPr kumimoji="0" lang="en-US" alt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r>
              <a:tr h="198438">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1" i="0" u="none" strike="noStrike" cap="none" normalizeH="0" baseline="0" smtClean="0">
                          <a:ln>
                            <a:noFill/>
                          </a:ln>
                          <a:solidFill>
                            <a:schemeClr val="tx1"/>
                          </a:solidFill>
                          <a:effectLst/>
                          <a:latin typeface="Arial" charset="0"/>
                        </a:rPr>
                        <a:t>Hours worked</a:t>
                      </a:r>
                      <a:endParaRPr kumimoji="0" lang="en-US" altLang="en-US" sz="1200" b="1"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dirty="0" smtClean="0">
                          <a:ln>
                            <a:noFill/>
                          </a:ln>
                          <a:solidFill>
                            <a:schemeClr val="tx1"/>
                          </a:solidFill>
                          <a:effectLst/>
                          <a:latin typeface="Arial" charset="0"/>
                        </a:rPr>
                        <a:t>&lt; 50 </a:t>
                      </a:r>
                      <a:r>
                        <a:rPr kumimoji="0" lang="en-NZ" altLang="en-US" sz="1200" b="0" i="0" u="none" strike="noStrike" cap="none" normalizeH="0" baseline="0" dirty="0" err="1" smtClean="0">
                          <a:ln>
                            <a:noFill/>
                          </a:ln>
                          <a:solidFill>
                            <a:schemeClr val="tx1"/>
                          </a:solidFill>
                          <a:effectLst/>
                          <a:latin typeface="Arial" charset="0"/>
                        </a:rPr>
                        <a:t>hrs</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50-70 hrs</a:t>
                      </a:r>
                      <a:endParaRPr kumimoji="0" lang="en-US" altLang="en-US" sz="1200" b="0"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&gt; 70 hrs</a:t>
                      </a:r>
                      <a:endParaRPr kumimoji="0" lang="en-US" altLang="en-US" sz="1200" b="0"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r>
              <a:tr h="271463">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1" i="0" u="none" strike="noStrike" cap="none" normalizeH="0" baseline="0" smtClean="0">
                          <a:ln>
                            <a:noFill/>
                          </a:ln>
                          <a:solidFill>
                            <a:schemeClr val="tx1"/>
                          </a:solidFill>
                          <a:effectLst/>
                          <a:latin typeface="Arial" charset="0"/>
                        </a:rPr>
                        <a:t>Shift length</a:t>
                      </a:r>
                      <a:endParaRPr kumimoji="0" lang="en-US" altLang="en-US" sz="1200" b="1"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dirty="0" smtClean="0">
                          <a:ln>
                            <a:noFill/>
                          </a:ln>
                          <a:solidFill>
                            <a:schemeClr val="tx1"/>
                          </a:solidFill>
                          <a:effectLst/>
                          <a:latin typeface="Arial" charset="0"/>
                        </a:rPr>
                        <a:t>All shifts &lt; 10 </a:t>
                      </a:r>
                      <a:r>
                        <a:rPr kumimoji="0" lang="en-NZ" altLang="en-US" sz="1200" b="0" i="0" u="none" strike="noStrike" cap="none" normalizeH="0" baseline="0" dirty="0" err="1" smtClean="0">
                          <a:ln>
                            <a:noFill/>
                          </a:ln>
                          <a:solidFill>
                            <a:schemeClr val="tx1"/>
                          </a:solidFill>
                          <a:effectLst/>
                          <a:latin typeface="Arial" charset="0"/>
                        </a:rPr>
                        <a:t>hrs</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0-1 shift ≥ 14 hrs</a:t>
                      </a:r>
                      <a:endParaRPr kumimoji="0" lang="en-US" altLang="en-US" sz="1200" b="0"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At least 2 shifts</a:t>
                      </a:r>
                    </a:p>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 14 hrs</a:t>
                      </a:r>
                      <a:endParaRPr kumimoji="0" lang="en-US" altLang="en-US" sz="1200" b="0"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r>
              <a:tr h="368300">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1" i="0" u="none" strike="noStrike" cap="none" normalizeH="0" baseline="0" smtClean="0">
                          <a:ln>
                            <a:noFill/>
                          </a:ln>
                          <a:solidFill>
                            <a:schemeClr val="tx1"/>
                          </a:solidFill>
                          <a:effectLst/>
                          <a:latin typeface="Arial" charset="0"/>
                        </a:rPr>
                        <a:t>Extended shifts</a:t>
                      </a:r>
                      <a:endParaRPr kumimoji="0" lang="en-US" altLang="en-US" sz="1200" b="1"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No shift longer than rostered,</a:t>
                      </a:r>
                    </a:p>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all shifts &lt; 24 hrs</a:t>
                      </a:r>
                      <a:endParaRPr kumimoji="0" lang="en-US" altLang="en-US" sz="1200" b="0"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dirty="0" smtClean="0">
                          <a:ln>
                            <a:noFill/>
                          </a:ln>
                          <a:solidFill>
                            <a:schemeClr val="tx1"/>
                          </a:solidFill>
                          <a:effectLst/>
                          <a:latin typeface="Arial" charset="0"/>
                        </a:rPr>
                        <a:t>At least 1 shift longer than </a:t>
                      </a:r>
                      <a:r>
                        <a:rPr kumimoji="0" lang="en-NZ" altLang="en-US" sz="1200" b="0" i="0" u="none" strike="noStrike" cap="none" normalizeH="0" baseline="0" dirty="0" err="1" smtClean="0">
                          <a:ln>
                            <a:noFill/>
                          </a:ln>
                          <a:solidFill>
                            <a:schemeClr val="tx1"/>
                          </a:solidFill>
                          <a:effectLst/>
                          <a:latin typeface="Arial" charset="0"/>
                        </a:rPr>
                        <a:t>rostered</a:t>
                      </a:r>
                      <a:r>
                        <a:rPr kumimoji="0" lang="en-NZ" altLang="en-US" sz="1200" b="0" i="0" u="none" strike="noStrike" cap="none" normalizeH="0" baseline="0" dirty="0" smtClean="0">
                          <a:ln>
                            <a:noFill/>
                          </a:ln>
                          <a:solidFill>
                            <a:schemeClr val="tx1"/>
                          </a:solidFill>
                          <a:effectLst/>
                          <a:latin typeface="Arial" charset="0"/>
                        </a:rPr>
                        <a:t> but &lt; 24 </a:t>
                      </a:r>
                      <a:r>
                        <a:rPr kumimoji="0" lang="en-NZ" altLang="en-US" sz="1200" b="0" i="0" u="none" strike="noStrike" cap="none" normalizeH="0" baseline="0" dirty="0" err="1" smtClean="0">
                          <a:ln>
                            <a:noFill/>
                          </a:ln>
                          <a:solidFill>
                            <a:schemeClr val="tx1"/>
                          </a:solidFill>
                          <a:effectLst/>
                          <a:latin typeface="Arial" charset="0"/>
                        </a:rPr>
                        <a:t>hrs</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At least 1 shift</a:t>
                      </a:r>
                    </a:p>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 24 hrs</a:t>
                      </a:r>
                      <a:endParaRPr kumimoji="0" lang="en-US" altLang="en-US" sz="1200" b="0"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r>
              <a:tr h="155575">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1" i="0" u="none" strike="noStrike" cap="none" normalizeH="0" baseline="0" smtClean="0">
                          <a:ln>
                            <a:noFill/>
                          </a:ln>
                          <a:solidFill>
                            <a:schemeClr val="tx1"/>
                          </a:solidFill>
                          <a:effectLst/>
                          <a:latin typeface="Arial" charset="0"/>
                        </a:rPr>
                        <a:t>On call</a:t>
                      </a:r>
                      <a:endParaRPr kumimoji="0" lang="en-US" altLang="en-US" sz="1200" b="1"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On call  0-2 days</a:t>
                      </a:r>
                      <a:endParaRPr kumimoji="0" lang="en-US" altLang="en-US" sz="1200" b="0"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dirty="0" smtClean="0">
                          <a:ln>
                            <a:noFill/>
                          </a:ln>
                          <a:solidFill>
                            <a:schemeClr val="tx1"/>
                          </a:solidFill>
                          <a:effectLst/>
                          <a:latin typeface="Arial" charset="0"/>
                        </a:rPr>
                        <a:t>On call 3-6 days</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On call 7 days</a:t>
                      </a:r>
                      <a:endParaRPr kumimoji="0" lang="en-US" altLang="en-US" sz="1200" b="0"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r>
              <a:tr h="153988">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1" i="0" u="none" strike="noStrike" cap="none" normalizeH="0" baseline="0" smtClean="0">
                          <a:ln>
                            <a:noFill/>
                          </a:ln>
                          <a:solidFill>
                            <a:schemeClr val="tx1"/>
                          </a:solidFill>
                          <a:effectLst/>
                          <a:latin typeface="Arial" charset="0"/>
                        </a:rPr>
                        <a:t>Night duty</a:t>
                      </a:r>
                      <a:endParaRPr kumimoji="0" lang="en-US" altLang="en-US" sz="1200" b="1"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0-1 night duty</a:t>
                      </a:r>
                      <a:endParaRPr kumimoji="0" lang="en-US" altLang="en-US" sz="1200" b="0"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dirty="0" smtClean="0">
                          <a:ln>
                            <a:noFill/>
                          </a:ln>
                          <a:solidFill>
                            <a:schemeClr val="tx1"/>
                          </a:solidFill>
                          <a:effectLst/>
                          <a:latin typeface="Arial" charset="0"/>
                        </a:rPr>
                        <a:t>2 night duties</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 3 night duties</a:t>
                      </a:r>
                      <a:endParaRPr kumimoji="0" lang="en-US" altLang="en-US" sz="1200" b="0"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r>
              <a:tr h="349250">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1" i="0" u="none" strike="noStrike" cap="none" normalizeH="0" baseline="0" smtClean="0">
                          <a:ln>
                            <a:noFill/>
                          </a:ln>
                          <a:solidFill>
                            <a:schemeClr val="tx1"/>
                          </a:solidFill>
                          <a:effectLst/>
                          <a:latin typeface="Arial" charset="0"/>
                        </a:rPr>
                        <a:t>Breaks &lt; 10 hrs</a:t>
                      </a:r>
                      <a:endParaRPr kumimoji="0" lang="en-US" altLang="en-US" sz="1200" b="1"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0 breaks &lt; 10 hrs</a:t>
                      </a:r>
                      <a:endParaRPr kumimoji="0" lang="en-US" altLang="en-US" sz="1200" b="0"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dirty="0" smtClean="0">
                          <a:ln>
                            <a:noFill/>
                          </a:ln>
                          <a:solidFill>
                            <a:schemeClr val="tx1"/>
                          </a:solidFill>
                          <a:effectLst/>
                          <a:latin typeface="Arial" charset="0"/>
                        </a:rPr>
                        <a:t>1-2 breaks &lt; 10 </a:t>
                      </a:r>
                      <a:r>
                        <a:rPr kumimoji="0" lang="en-NZ" altLang="en-US" sz="1200" b="0" i="0" u="none" strike="noStrike" cap="none" normalizeH="0" baseline="0" dirty="0" err="1" smtClean="0">
                          <a:ln>
                            <a:noFill/>
                          </a:ln>
                          <a:solidFill>
                            <a:schemeClr val="tx1"/>
                          </a:solidFill>
                          <a:effectLst/>
                          <a:latin typeface="Arial" charset="0"/>
                        </a:rPr>
                        <a:t>hrs</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More than 2 breaks</a:t>
                      </a:r>
                    </a:p>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&lt; 10 hrs</a:t>
                      </a:r>
                      <a:endParaRPr kumimoji="0" lang="en-US" altLang="en-US" sz="1200" b="0"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r>
              <a:tr h="200025">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1" i="0" u="none" strike="noStrike" cap="none" normalizeH="0" baseline="0" smtClean="0">
                          <a:ln>
                            <a:noFill/>
                          </a:ln>
                          <a:solidFill>
                            <a:schemeClr val="tx1"/>
                          </a:solidFill>
                          <a:effectLst/>
                          <a:latin typeface="Arial" charset="0"/>
                        </a:rPr>
                        <a:t>24-hr breaks</a:t>
                      </a:r>
                      <a:endParaRPr kumimoji="0" lang="en-US" altLang="en-US" sz="1200" b="1"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At least two 24-hr breaks</a:t>
                      </a:r>
                      <a:endParaRPr kumimoji="0" lang="en-US" altLang="en-US" sz="1200" b="0"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dirty="0" smtClean="0">
                          <a:ln>
                            <a:noFill/>
                          </a:ln>
                          <a:solidFill>
                            <a:schemeClr val="tx1"/>
                          </a:solidFill>
                          <a:effectLst/>
                          <a:latin typeface="Arial" charset="0"/>
                        </a:rPr>
                        <a:t>One 24-hr breaks</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dirty="0" smtClean="0">
                          <a:ln>
                            <a:noFill/>
                          </a:ln>
                          <a:solidFill>
                            <a:schemeClr val="tx1"/>
                          </a:solidFill>
                          <a:effectLst/>
                          <a:latin typeface="Arial" charset="0"/>
                        </a:rPr>
                        <a:t>No 24-hr breaks</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r>
              <a:tr h="349250">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1" i="0" u="none" strike="noStrike" cap="none" normalizeH="0" baseline="0" smtClean="0">
                          <a:ln>
                            <a:noFill/>
                          </a:ln>
                          <a:solidFill>
                            <a:schemeClr val="tx1"/>
                          </a:solidFill>
                          <a:effectLst/>
                          <a:latin typeface="Arial" charset="0"/>
                        </a:rPr>
                        <a:t>Roster change</a:t>
                      </a:r>
                      <a:endParaRPr kumimoji="0" lang="en-US" altLang="en-US" sz="1200" b="1"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No change,</a:t>
                      </a:r>
                    </a:p>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predictable roster</a:t>
                      </a:r>
                      <a:endParaRPr kumimoji="0" lang="en-US" altLang="en-US" sz="1200" b="0"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Change,</a:t>
                      </a:r>
                    </a:p>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predictable roster</a:t>
                      </a:r>
                      <a:endParaRPr kumimoji="0" lang="en-US" altLang="en-US" sz="1200" b="0"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dirty="0" smtClean="0">
                          <a:ln>
                            <a:noFill/>
                          </a:ln>
                          <a:solidFill>
                            <a:schemeClr val="tx1"/>
                          </a:solidFill>
                          <a:effectLst/>
                          <a:latin typeface="Arial" charset="0"/>
                        </a:rPr>
                        <a:t>Change, unpredictable roster</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r>
              <a:tr h="323850">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1" i="0" u="none" strike="noStrike" cap="none" normalizeH="0" baseline="0" smtClean="0">
                          <a:ln>
                            <a:noFill/>
                          </a:ln>
                          <a:solidFill>
                            <a:schemeClr val="tx1"/>
                          </a:solidFill>
                          <a:effectLst/>
                          <a:latin typeface="Arial" charset="0"/>
                        </a:rPr>
                        <a:t>Sleep at night (2300-0700)</a:t>
                      </a:r>
                      <a:endParaRPr kumimoji="0" lang="en-US" altLang="en-US" sz="1200" b="1"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6-7 nights</a:t>
                      </a:r>
                      <a:endParaRPr kumimoji="0" lang="en-US" altLang="en-US" sz="1200" b="0"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4-5 nights</a:t>
                      </a:r>
                      <a:endParaRPr kumimoji="0" lang="en-US" altLang="en-US" sz="1200" b="0"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dirty="0" smtClean="0">
                          <a:ln>
                            <a:noFill/>
                          </a:ln>
                          <a:solidFill>
                            <a:schemeClr val="tx1"/>
                          </a:solidFill>
                          <a:effectLst/>
                          <a:latin typeface="Arial" charset="0"/>
                        </a:rPr>
                        <a:t>0-3 nights</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r>
              <a:tr h="200025">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1" i="0" u="none" strike="noStrike" cap="none" normalizeH="0" baseline="0" smtClean="0">
                          <a:ln>
                            <a:noFill/>
                          </a:ln>
                          <a:solidFill>
                            <a:schemeClr val="tx1"/>
                          </a:solidFill>
                          <a:effectLst/>
                          <a:latin typeface="Arial" charset="0"/>
                        </a:rPr>
                        <a:t>Enough sleep</a:t>
                      </a:r>
                      <a:endParaRPr kumimoji="0" lang="en-US" altLang="en-US" sz="1200" b="1"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dirty="0" smtClean="0">
                          <a:ln>
                            <a:noFill/>
                          </a:ln>
                          <a:solidFill>
                            <a:schemeClr val="tx1"/>
                          </a:solidFill>
                          <a:effectLst/>
                          <a:latin typeface="Arial" charset="0"/>
                        </a:rPr>
                        <a:t>6-7 days</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smtClean="0">
                          <a:ln>
                            <a:noFill/>
                          </a:ln>
                          <a:solidFill>
                            <a:schemeClr val="tx1"/>
                          </a:solidFill>
                          <a:effectLst/>
                          <a:latin typeface="Arial" charset="0"/>
                        </a:rPr>
                        <a:t>4-5 days</a:t>
                      </a:r>
                      <a:endParaRPr kumimoji="0" lang="en-US" altLang="en-US" sz="1200" b="0" i="0" u="none" strike="noStrike" cap="none" normalizeH="0" baseline="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defRPr sz="2800" b="1">
                          <a:solidFill>
                            <a:schemeClr val="bg1"/>
                          </a:solidFill>
                          <a:effectLst>
                            <a:outerShdw blurRad="38100" dist="38100" dir="2700000" algn="tl">
                              <a:srgbClr val="000000"/>
                            </a:outerShdw>
                          </a:effectLst>
                          <a:latin typeface="Arial" charset="0"/>
                        </a:defRPr>
                      </a:lvl1pPr>
                      <a:lvl2pPr>
                        <a:spcBef>
                          <a:spcPct val="20000"/>
                        </a:spcBef>
                        <a:buClr>
                          <a:srgbClr val="FF3300"/>
                        </a:buClr>
                        <a:defRPr sz="2000" b="1">
                          <a:solidFill>
                            <a:schemeClr val="bg1"/>
                          </a:solidFill>
                          <a:effectLst>
                            <a:outerShdw blurRad="38100" dist="38100" dir="2700000" algn="tl">
                              <a:srgbClr val="000000"/>
                            </a:outerShdw>
                          </a:effectLst>
                          <a:latin typeface="Arial" charset="0"/>
                        </a:defRPr>
                      </a:lvl2pPr>
                      <a:lvl3pPr>
                        <a:spcBef>
                          <a:spcPct val="20000"/>
                        </a:spcBef>
                        <a:buClr>
                          <a:srgbClr val="FF3300"/>
                        </a:buClr>
                        <a:defRPr b="1">
                          <a:solidFill>
                            <a:schemeClr val="bg1"/>
                          </a:solidFill>
                          <a:effectLst>
                            <a:outerShdw blurRad="38100" dist="38100" dir="2700000" algn="tl">
                              <a:srgbClr val="000000"/>
                            </a:outerShdw>
                          </a:effectLst>
                          <a:latin typeface="Arial" charset="0"/>
                        </a:defRPr>
                      </a:lvl3pPr>
                      <a:lvl4pPr>
                        <a:spcBef>
                          <a:spcPct val="20000"/>
                        </a:spcBef>
                        <a:defRPr sz="1600" b="1">
                          <a:solidFill>
                            <a:schemeClr val="bg1"/>
                          </a:solidFill>
                          <a:effectLst>
                            <a:outerShdw blurRad="38100" dist="38100" dir="2700000" algn="tl">
                              <a:srgbClr val="000000"/>
                            </a:outerShdw>
                          </a:effectLst>
                          <a:latin typeface="Arial" charset="0"/>
                        </a:defRPr>
                      </a:lvl4pPr>
                      <a:lvl5pPr>
                        <a:spcBef>
                          <a:spcPct val="20000"/>
                        </a:spcBef>
                        <a:defRPr>
                          <a:solidFill>
                            <a:schemeClr val="bg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3300"/>
                        </a:buClr>
                        <a:buSzTx/>
                        <a:buFontTx/>
                        <a:buNone/>
                        <a:tabLst/>
                      </a:pPr>
                      <a:r>
                        <a:rPr kumimoji="0" lang="en-NZ" altLang="en-US" sz="1200" b="0" i="0" u="none" strike="noStrike" cap="none" normalizeH="0" baseline="0" dirty="0" smtClean="0">
                          <a:ln>
                            <a:noFill/>
                          </a:ln>
                          <a:solidFill>
                            <a:schemeClr val="tx1"/>
                          </a:solidFill>
                          <a:effectLst/>
                          <a:latin typeface="Arial" charset="0"/>
                        </a:rPr>
                        <a:t>0-3 days</a:t>
                      </a:r>
                      <a:endParaRPr kumimoji="0" lang="en-US" altLang="en-US" sz="1200" b="0" i="0" u="none" strike="noStrike" cap="none" normalizeH="0" baseline="0" dirty="0" smtClean="0">
                        <a:ln>
                          <a:noFill/>
                        </a:ln>
                        <a:solidFill>
                          <a:schemeClr val="tx1"/>
                        </a:solidFill>
                        <a:effectLst/>
                        <a:latin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3579148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575556" y="188640"/>
            <a:ext cx="6611937" cy="1143000"/>
          </a:xfrm>
        </p:spPr>
        <p:txBody>
          <a:bodyPr/>
          <a:lstStyle/>
          <a:p>
            <a:r>
              <a:rPr lang="en-US" altLang="en-US" sz="3600" dirty="0"/>
              <a:t>Total Risk </a:t>
            </a:r>
            <a:r>
              <a:rPr lang="en-US" altLang="en-US" sz="3600" dirty="0" smtClean="0"/>
              <a:t>Score, 1366 NZ RMOs</a:t>
            </a:r>
            <a:endParaRPr lang="en-US" altLang="en-US" sz="3600" dirty="0"/>
          </a:p>
        </p:txBody>
      </p:sp>
      <p:graphicFrame>
        <p:nvGraphicFramePr>
          <p:cNvPr id="2" name="Object 360"/>
          <p:cNvGraphicFramePr>
            <a:graphicFrameLocks noChangeAspect="1"/>
          </p:cNvGraphicFramePr>
          <p:nvPr>
            <p:extLst>
              <p:ext uri="{D42A27DB-BD31-4B8C-83A1-F6EECF244321}">
                <p14:modId xmlns:p14="http://schemas.microsoft.com/office/powerpoint/2010/main" val="1371889068"/>
              </p:ext>
            </p:extLst>
          </p:nvPr>
        </p:nvGraphicFramePr>
        <p:xfrm>
          <a:off x="328613" y="1722438"/>
          <a:ext cx="8486775" cy="4600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0656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Not only long hours, NZ RMOs</a:t>
            </a:r>
            <a:endParaRPr lang="en-NZ" dirty="0"/>
          </a:p>
        </p:txBody>
      </p:sp>
      <p:graphicFrame>
        <p:nvGraphicFramePr>
          <p:cNvPr id="4" name="Table 3"/>
          <p:cNvGraphicFramePr>
            <a:graphicFrameLocks noGrp="1"/>
          </p:cNvGraphicFramePr>
          <p:nvPr>
            <p:extLst>
              <p:ext uri="{D42A27DB-BD31-4B8C-83A1-F6EECF244321}">
                <p14:modId xmlns:p14="http://schemas.microsoft.com/office/powerpoint/2010/main" val="1426755559"/>
              </p:ext>
            </p:extLst>
          </p:nvPr>
        </p:nvGraphicFramePr>
        <p:xfrm>
          <a:off x="287524" y="1772816"/>
          <a:ext cx="8676964" cy="3733800"/>
        </p:xfrm>
        <a:graphic>
          <a:graphicData uri="http://schemas.openxmlformats.org/drawingml/2006/table">
            <a:tbl>
              <a:tblPr firstRow="1" bandRow="1">
                <a:tableStyleId>{5C22544A-7EE6-4342-B048-85BDC9FD1C3A}</a:tableStyleId>
              </a:tblPr>
              <a:tblGrid>
                <a:gridCol w="1404156"/>
                <a:gridCol w="972108"/>
                <a:gridCol w="864096"/>
                <a:gridCol w="1332148"/>
                <a:gridCol w="1080120"/>
                <a:gridCol w="1080120"/>
                <a:gridCol w="1080120"/>
                <a:gridCol w="864096"/>
              </a:tblGrid>
              <a:tr h="370840">
                <a:tc>
                  <a:txBody>
                    <a:bodyPr/>
                    <a:lstStyle/>
                    <a:p>
                      <a:r>
                        <a:rPr lang="en-NZ" sz="1400" dirty="0" smtClean="0"/>
                        <a:t>Outcomes</a:t>
                      </a:r>
                      <a:endParaRPr lang="en-NZ" sz="1400" dirty="0"/>
                    </a:p>
                  </a:txBody>
                  <a:tcPr anchor="b"/>
                </a:tc>
                <a:tc>
                  <a:txBody>
                    <a:bodyPr/>
                    <a:lstStyle/>
                    <a:p>
                      <a:pPr algn="ctr"/>
                      <a:r>
                        <a:rPr lang="en-NZ" sz="1400" dirty="0" smtClean="0"/>
                        <a:t>Excessive</a:t>
                      </a:r>
                      <a:endParaRPr lang="en-NZ" sz="1400" baseline="0" dirty="0" smtClean="0"/>
                    </a:p>
                    <a:p>
                      <a:pPr algn="ctr"/>
                      <a:r>
                        <a:rPr lang="en-NZ" sz="1400" baseline="0" dirty="0" smtClean="0"/>
                        <a:t>hours</a:t>
                      </a:r>
                      <a:endParaRPr lang="en-NZ" sz="1400" dirty="0"/>
                    </a:p>
                  </a:txBody>
                  <a:tcPr/>
                </a:tc>
                <a:tc>
                  <a:txBody>
                    <a:bodyPr/>
                    <a:lstStyle/>
                    <a:p>
                      <a:pPr algn="ctr"/>
                      <a:r>
                        <a:rPr lang="en-NZ" sz="1400" dirty="0" smtClean="0"/>
                        <a:t>Worked &gt;10/14 days</a:t>
                      </a:r>
                      <a:endParaRPr lang="en-NZ" sz="1400" dirty="0"/>
                    </a:p>
                  </a:txBody>
                  <a:tcPr/>
                </a:tc>
                <a:tc>
                  <a:txBody>
                    <a:bodyPr/>
                    <a:lstStyle/>
                    <a:p>
                      <a:pPr algn="ctr"/>
                      <a:r>
                        <a:rPr lang="en-NZ" sz="1400" dirty="0" smtClean="0"/>
                        <a:t>2 or more shifts &gt;14 hrs in  a week</a:t>
                      </a:r>
                      <a:endParaRPr lang="en-NZ" sz="1400" dirty="0"/>
                    </a:p>
                  </a:txBody>
                  <a:tcPr/>
                </a:tc>
                <a:tc>
                  <a:txBody>
                    <a:bodyPr/>
                    <a:lstStyle/>
                    <a:p>
                      <a:pPr algn="ctr"/>
                      <a:r>
                        <a:rPr lang="en-NZ" sz="1400" dirty="0" smtClean="0"/>
                        <a:t>3 or more night shifts in a week</a:t>
                      </a:r>
                      <a:endParaRPr lang="en-NZ" sz="1400" dirty="0"/>
                    </a:p>
                  </a:txBody>
                  <a:tcPr/>
                </a:tc>
                <a:tc>
                  <a:txBody>
                    <a:bodyPr/>
                    <a:lstStyle/>
                    <a:p>
                      <a:pPr algn="ctr"/>
                      <a:r>
                        <a:rPr lang="en-NZ" sz="1400" dirty="0" smtClean="0"/>
                        <a:t>More than</a:t>
                      </a:r>
                      <a:r>
                        <a:rPr lang="en-NZ" sz="1400" baseline="0" dirty="0" smtClean="0"/>
                        <a:t> 1 break  &lt;10 hrs</a:t>
                      </a:r>
                      <a:endParaRPr lang="en-NZ" sz="1400" dirty="0"/>
                    </a:p>
                  </a:txBody>
                  <a:tcPr/>
                </a:tc>
                <a:tc>
                  <a:txBody>
                    <a:bodyPr/>
                    <a:lstStyle/>
                    <a:p>
                      <a:pPr algn="ctr"/>
                      <a:r>
                        <a:rPr lang="en-NZ" sz="1400" dirty="0" smtClean="0"/>
                        <a:t>Roster change both weeks</a:t>
                      </a:r>
                      <a:endParaRPr lang="en-NZ" sz="1400" dirty="0"/>
                    </a:p>
                  </a:txBody>
                  <a:tcPr/>
                </a:tc>
                <a:tc>
                  <a:txBody>
                    <a:bodyPr/>
                    <a:lstStyle/>
                    <a:p>
                      <a:pPr algn="ctr"/>
                      <a:r>
                        <a:rPr lang="en-NZ" sz="1400" dirty="0" smtClean="0"/>
                        <a:t>Total risk score</a:t>
                      </a:r>
                      <a:endParaRPr lang="en-NZ" sz="1400" dirty="0"/>
                    </a:p>
                  </a:txBody>
                  <a:tcPr/>
                </a:tc>
              </a:tr>
              <a:tr h="370840">
                <a:tc>
                  <a:txBody>
                    <a:bodyPr/>
                    <a:lstStyle/>
                    <a:p>
                      <a:r>
                        <a:rPr lang="en-NZ" sz="1400" dirty="0" smtClean="0"/>
                        <a:t>Excessive daytime sleepiness</a:t>
                      </a:r>
                      <a:r>
                        <a:rPr lang="en-NZ" sz="1400" baseline="0" dirty="0" smtClean="0"/>
                        <a:t> (ESS &gt;10)</a:t>
                      </a:r>
                      <a:endParaRPr lang="en-NZ" sz="1400" dirty="0"/>
                    </a:p>
                  </a:txBody>
                  <a:tcPr/>
                </a:tc>
                <a:tc>
                  <a:txBody>
                    <a:bodyPr/>
                    <a:lstStyle/>
                    <a:p>
                      <a:pPr algn="ctr"/>
                      <a:r>
                        <a:rPr lang="en-NZ" sz="1400" dirty="0" smtClean="0"/>
                        <a:t>1.54</a:t>
                      </a:r>
                    </a:p>
                  </a:txBody>
                  <a:tcPr/>
                </a:tc>
                <a:tc>
                  <a:txBody>
                    <a:bodyPr/>
                    <a:lstStyle/>
                    <a:p>
                      <a:pPr algn="ctr"/>
                      <a:endParaRPr lang="en-NZ" sz="1400" dirty="0"/>
                    </a:p>
                  </a:txBody>
                  <a:tcPr/>
                </a:tc>
                <a:tc>
                  <a:txBody>
                    <a:bodyPr/>
                    <a:lstStyle/>
                    <a:p>
                      <a:pPr algn="ctr"/>
                      <a:r>
                        <a:rPr lang="en-NZ" sz="1400" dirty="0" smtClean="0"/>
                        <a:t>ns</a:t>
                      </a:r>
                      <a:endParaRPr lang="en-NZ" sz="1400" dirty="0"/>
                    </a:p>
                  </a:txBody>
                  <a:tcPr/>
                </a:tc>
                <a:tc>
                  <a:txBody>
                    <a:bodyPr/>
                    <a:lstStyle/>
                    <a:p>
                      <a:pPr algn="ctr"/>
                      <a:r>
                        <a:rPr lang="en-NZ" sz="1400" dirty="0" smtClean="0"/>
                        <a:t>1.53</a:t>
                      </a:r>
                      <a:endParaRPr lang="en-NZ" sz="1400" dirty="0"/>
                    </a:p>
                  </a:txBody>
                  <a:tcPr/>
                </a:tc>
                <a:tc>
                  <a:txBody>
                    <a:bodyPr/>
                    <a:lstStyle/>
                    <a:p>
                      <a:pPr algn="ctr"/>
                      <a:r>
                        <a:rPr lang="en-NZ" sz="1400" dirty="0" smtClean="0"/>
                        <a:t>ns</a:t>
                      </a:r>
                      <a:endParaRPr lang="en-NZ" sz="1400" dirty="0"/>
                    </a:p>
                  </a:txBody>
                  <a:tcPr/>
                </a:tc>
                <a:tc>
                  <a:txBody>
                    <a:bodyPr/>
                    <a:lstStyle/>
                    <a:p>
                      <a:pPr algn="ctr"/>
                      <a:r>
                        <a:rPr lang="en-NZ" sz="1400" dirty="0" smtClean="0"/>
                        <a:t>1.81</a:t>
                      </a:r>
                      <a:endParaRPr lang="en-NZ" sz="1400" dirty="0"/>
                    </a:p>
                  </a:txBody>
                  <a:tcPr/>
                </a:tc>
                <a:tc>
                  <a:txBody>
                    <a:bodyPr/>
                    <a:lstStyle/>
                    <a:p>
                      <a:pPr algn="ctr"/>
                      <a:r>
                        <a:rPr lang="en-NZ" sz="1400" dirty="0" smtClean="0"/>
                        <a:t>3.54</a:t>
                      </a:r>
                      <a:endParaRPr lang="en-NZ" sz="1400" dirty="0"/>
                    </a:p>
                  </a:txBody>
                  <a:tcPr/>
                </a:tc>
              </a:tr>
              <a:tr h="370840">
                <a:tc>
                  <a:txBody>
                    <a:bodyPr/>
                    <a:lstStyle/>
                    <a:p>
                      <a:r>
                        <a:rPr lang="en-NZ" sz="1400" dirty="0" smtClean="0"/>
                        <a:t>Sleepy at the wheel driving home, last year</a:t>
                      </a:r>
                      <a:endParaRPr lang="en-NZ" sz="1400" dirty="0"/>
                    </a:p>
                  </a:txBody>
                  <a:tcPr/>
                </a:tc>
                <a:tc>
                  <a:txBody>
                    <a:bodyPr/>
                    <a:lstStyle/>
                    <a:p>
                      <a:pPr algn="ctr"/>
                      <a:endParaRPr lang="en-NZ" dirty="0"/>
                    </a:p>
                  </a:txBody>
                  <a:tcPr/>
                </a:tc>
                <a:tc>
                  <a:txBody>
                    <a:bodyPr/>
                    <a:lstStyle/>
                    <a:p>
                      <a:pPr algn="ctr"/>
                      <a:r>
                        <a:rPr lang="en-NZ" sz="1400" dirty="0" smtClean="0"/>
                        <a:t>ns</a:t>
                      </a:r>
                      <a:endParaRPr lang="en-NZ" sz="1400" dirty="0"/>
                    </a:p>
                  </a:txBody>
                  <a:tcPr/>
                </a:tc>
                <a:tc>
                  <a:txBody>
                    <a:bodyPr/>
                    <a:lstStyle/>
                    <a:p>
                      <a:pPr algn="ctr"/>
                      <a:r>
                        <a:rPr lang="en-NZ" sz="1400" dirty="0" smtClean="0"/>
                        <a:t>ns</a:t>
                      </a:r>
                      <a:endParaRPr lang="en-NZ" sz="1400" dirty="0"/>
                    </a:p>
                  </a:txBody>
                  <a:tcPr/>
                </a:tc>
                <a:tc>
                  <a:txBody>
                    <a:bodyPr/>
                    <a:lstStyle/>
                    <a:p>
                      <a:pPr algn="ctr"/>
                      <a:r>
                        <a:rPr lang="en-NZ" sz="1400" dirty="0" smtClean="0"/>
                        <a:t>1.53</a:t>
                      </a:r>
                      <a:endParaRPr lang="en-NZ" sz="1400" dirty="0"/>
                    </a:p>
                  </a:txBody>
                  <a:tcPr/>
                </a:tc>
                <a:tc>
                  <a:txBody>
                    <a:bodyPr/>
                    <a:lstStyle/>
                    <a:p>
                      <a:pPr algn="ctr"/>
                      <a:r>
                        <a:rPr lang="en-NZ" sz="1400" dirty="0" smtClean="0"/>
                        <a:t>ns</a:t>
                      </a:r>
                      <a:endParaRPr lang="en-NZ" sz="1400" dirty="0"/>
                    </a:p>
                  </a:txBody>
                  <a:tcPr/>
                </a:tc>
                <a:tc>
                  <a:txBody>
                    <a:bodyPr/>
                    <a:lstStyle/>
                    <a:p>
                      <a:pPr algn="ctr"/>
                      <a:r>
                        <a:rPr lang="en-NZ" sz="1400" dirty="0" smtClean="0"/>
                        <a:t>1.78</a:t>
                      </a:r>
                      <a:endParaRPr lang="en-NZ" sz="1400" dirty="0"/>
                    </a:p>
                  </a:txBody>
                  <a:tcPr/>
                </a:tc>
                <a:tc>
                  <a:txBody>
                    <a:bodyPr/>
                    <a:lstStyle/>
                    <a:p>
                      <a:pPr algn="ctr"/>
                      <a:r>
                        <a:rPr lang="en-NZ" sz="1400" dirty="0" smtClean="0"/>
                        <a:t>2.33</a:t>
                      </a:r>
                      <a:endParaRPr lang="en-NZ" sz="1400" dirty="0"/>
                    </a:p>
                  </a:txBody>
                  <a:tcPr/>
                </a:tc>
              </a:tr>
              <a:tr h="370840">
                <a:tc>
                  <a:txBody>
                    <a:bodyPr/>
                    <a:lstStyle/>
                    <a:p>
                      <a:r>
                        <a:rPr lang="en-NZ" sz="1400" dirty="0" smtClean="0"/>
                        <a:t>Fatigue-related clinical error, last 6 months</a:t>
                      </a:r>
                      <a:endParaRPr lang="en-NZ" sz="1400" dirty="0"/>
                    </a:p>
                  </a:txBody>
                  <a:tcPr/>
                </a:tc>
                <a:tc>
                  <a:txBody>
                    <a:bodyPr/>
                    <a:lstStyle/>
                    <a:p>
                      <a:pPr algn="ctr"/>
                      <a:endParaRPr lang="en-NZ"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NZ" sz="1400" dirty="0" smtClean="0"/>
                    </a:p>
                    <a:p>
                      <a:pPr algn="ctr"/>
                      <a:endParaRPr lang="en-NZ" sz="1400" dirty="0"/>
                    </a:p>
                  </a:txBody>
                  <a:tcPr/>
                </a:tc>
                <a:tc>
                  <a:txBody>
                    <a:bodyPr/>
                    <a:lstStyle/>
                    <a:p>
                      <a:pPr algn="ctr"/>
                      <a:r>
                        <a:rPr lang="en-NZ" sz="1400" dirty="0" smtClean="0"/>
                        <a:t>ns</a:t>
                      </a:r>
                      <a:endParaRPr lang="en-NZ" sz="1400" dirty="0"/>
                    </a:p>
                  </a:txBody>
                  <a:tcPr/>
                </a:tc>
                <a:tc>
                  <a:txBody>
                    <a:bodyPr/>
                    <a:lstStyle/>
                    <a:p>
                      <a:pPr algn="ctr"/>
                      <a:r>
                        <a:rPr lang="en-NZ" sz="1400" dirty="0" smtClean="0"/>
                        <a:t>1.37</a:t>
                      </a:r>
                      <a:endParaRPr lang="en-NZ" sz="1400" dirty="0"/>
                    </a:p>
                  </a:txBody>
                  <a:tcPr/>
                </a:tc>
                <a:tc>
                  <a:txBody>
                    <a:bodyPr/>
                    <a:lstStyle/>
                    <a:p>
                      <a:pPr algn="ctr"/>
                      <a:r>
                        <a:rPr lang="en-NZ" sz="1400" dirty="0" smtClean="0"/>
                        <a:t>ns</a:t>
                      </a:r>
                      <a:endParaRPr lang="en-NZ" sz="1400" dirty="0"/>
                    </a:p>
                  </a:txBody>
                  <a:tcPr/>
                </a:tc>
                <a:tc>
                  <a:txBody>
                    <a:bodyPr/>
                    <a:lstStyle/>
                    <a:p>
                      <a:pPr algn="ctr"/>
                      <a:r>
                        <a:rPr lang="en-NZ" sz="1400" dirty="0" smtClean="0"/>
                        <a:t>ns</a:t>
                      </a:r>
                      <a:endParaRPr lang="en-NZ" sz="1400" dirty="0"/>
                    </a:p>
                  </a:txBody>
                  <a:tcPr/>
                </a:tc>
                <a:tc>
                  <a:txBody>
                    <a:bodyPr/>
                    <a:lstStyle/>
                    <a:p>
                      <a:pPr algn="ctr"/>
                      <a:r>
                        <a:rPr lang="en-NZ" sz="1400" dirty="0" smtClean="0"/>
                        <a:t>1.85</a:t>
                      </a:r>
                      <a:endParaRPr lang="en-NZ" sz="1400" dirty="0"/>
                    </a:p>
                  </a:txBody>
                  <a:tcPr/>
                </a:tc>
              </a:tr>
              <a:tr h="370840">
                <a:tc>
                  <a:txBody>
                    <a:bodyPr/>
                    <a:lstStyle/>
                    <a:p>
                      <a:r>
                        <a:rPr lang="en-NZ" sz="1100" dirty="0" smtClean="0"/>
                        <a:t>Compared to</a:t>
                      </a:r>
                      <a:endParaRPr lang="en-NZ" sz="1100" dirty="0"/>
                    </a:p>
                  </a:txBody>
                  <a:tcPr/>
                </a:tc>
                <a:tc>
                  <a:txBody>
                    <a:bodyPr/>
                    <a:lstStyle/>
                    <a:p>
                      <a:pPr algn="ctr"/>
                      <a:r>
                        <a:rPr lang="en-NZ" sz="1100" dirty="0" smtClean="0"/>
                        <a:t>&lt;50 hrs both </a:t>
                      </a:r>
                      <a:r>
                        <a:rPr lang="en-NZ" sz="1100" dirty="0" err="1" smtClean="0"/>
                        <a:t>wks</a:t>
                      </a:r>
                      <a:r>
                        <a:rPr lang="en-NZ" sz="1100" dirty="0" smtClean="0"/>
                        <a:t>,</a:t>
                      </a:r>
                      <a:r>
                        <a:rPr lang="en-NZ" sz="1100" baseline="0" dirty="0" smtClean="0"/>
                        <a:t> or </a:t>
                      </a:r>
                      <a:r>
                        <a:rPr lang="en-NZ" sz="1100" dirty="0" smtClean="0"/>
                        <a:t>50-70 hrs 1 </a:t>
                      </a:r>
                      <a:r>
                        <a:rPr lang="en-NZ" sz="1100" dirty="0" err="1" smtClean="0"/>
                        <a:t>wkk</a:t>
                      </a:r>
                      <a:endParaRPr lang="en-NZ" sz="1100" dirty="0"/>
                    </a:p>
                  </a:txBody>
                  <a:tcPr/>
                </a:tc>
                <a:tc>
                  <a:txBody>
                    <a:bodyPr/>
                    <a:lstStyle/>
                    <a:p>
                      <a:pPr algn="ctr"/>
                      <a:r>
                        <a:rPr lang="en-NZ" sz="1100" dirty="0" smtClean="0"/>
                        <a:t>0-10 days</a:t>
                      </a:r>
                      <a:endParaRPr lang="en-NZ" sz="1100" dirty="0"/>
                    </a:p>
                  </a:txBody>
                  <a:tcPr/>
                </a:tc>
                <a:tc>
                  <a:txBody>
                    <a:bodyPr/>
                    <a:lstStyle/>
                    <a:p>
                      <a:pPr algn="ctr"/>
                      <a:r>
                        <a:rPr lang="en-NZ" sz="1100" dirty="0" smtClean="0"/>
                        <a:t>no</a:t>
                      </a:r>
                      <a:endParaRPr lang="en-NZ" sz="1100" dirty="0"/>
                    </a:p>
                  </a:txBody>
                  <a:tcPr/>
                </a:tc>
                <a:tc>
                  <a:txBody>
                    <a:bodyPr/>
                    <a:lstStyle/>
                    <a:p>
                      <a:pPr algn="ctr"/>
                      <a:r>
                        <a:rPr lang="en-NZ" sz="1100" dirty="0" smtClean="0"/>
                        <a:t>0-1 </a:t>
                      </a:r>
                      <a:r>
                        <a:rPr lang="en-NZ" sz="1100" baseline="0" dirty="0" smtClean="0"/>
                        <a:t> per week</a:t>
                      </a:r>
                      <a:endParaRPr lang="en-NZ" sz="1100" dirty="0"/>
                    </a:p>
                  </a:txBody>
                  <a:tcPr/>
                </a:tc>
                <a:tc>
                  <a:txBody>
                    <a:bodyPr/>
                    <a:lstStyle/>
                    <a:p>
                      <a:pPr algn="ctr"/>
                      <a:r>
                        <a:rPr lang="en-NZ" sz="1100" dirty="0" smtClean="0"/>
                        <a:t>none</a:t>
                      </a:r>
                      <a:endParaRPr lang="en-NZ" sz="1100" dirty="0"/>
                    </a:p>
                  </a:txBody>
                  <a:tcPr/>
                </a:tc>
                <a:tc>
                  <a:txBody>
                    <a:bodyPr/>
                    <a:lstStyle/>
                    <a:p>
                      <a:pPr algn="ctr"/>
                      <a:r>
                        <a:rPr lang="en-NZ" sz="1100" dirty="0" smtClean="0"/>
                        <a:t>No</a:t>
                      </a:r>
                      <a:r>
                        <a:rPr lang="en-NZ" sz="1100" baseline="0" dirty="0" smtClean="0"/>
                        <a:t> change</a:t>
                      </a:r>
                      <a:endParaRPr lang="en-NZ" sz="1100" dirty="0"/>
                    </a:p>
                  </a:txBody>
                  <a:tcPr/>
                </a:tc>
                <a:tc>
                  <a:txBody>
                    <a:bodyPr/>
                    <a:lstStyle/>
                    <a:p>
                      <a:pPr algn="ctr"/>
                      <a:r>
                        <a:rPr lang="en-NZ" sz="1100" dirty="0" smtClean="0"/>
                        <a:t>Lowest 3rd</a:t>
                      </a:r>
                      <a:endParaRPr lang="en-NZ" sz="1100" dirty="0"/>
                    </a:p>
                  </a:txBody>
                  <a:tcPr/>
                </a:tc>
              </a:tr>
            </a:tbl>
          </a:graphicData>
        </a:graphic>
      </p:graphicFrame>
      <p:sp>
        <p:nvSpPr>
          <p:cNvPr id="5" name="Rectangle 4"/>
          <p:cNvSpPr/>
          <p:nvPr/>
        </p:nvSpPr>
        <p:spPr>
          <a:xfrm>
            <a:off x="323528" y="5733256"/>
            <a:ext cx="6984776" cy="535531"/>
          </a:xfrm>
          <a:prstGeom prst="rect">
            <a:avLst/>
          </a:prstGeom>
        </p:spPr>
        <p:txBody>
          <a:bodyPr wrap="square">
            <a:spAutoFit/>
          </a:bodyPr>
          <a:lstStyle/>
          <a:p>
            <a:pPr>
              <a:lnSpc>
                <a:spcPct val="90000"/>
              </a:lnSpc>
            </a:pPr>
            <a:r>
              <a:rPr lang="en-US" altLang="en-US" sz="1600" dirty="0" smtClean="0"/>
              <a:t>Adjusted for: gender, </a:t>
            </a:r>
            <a:r>
              <a:rPr lang="en-US" altLang="en-US" sz="1600" dirty="0"/>
              <a:t>age, </a:t>
            </a:r>
            <a:r>
              <a:rPr lang="en-US" altLang="en-US" sz="1600" dirty="0" smtClean="0"/>
              <a:t>sleep </a:t>
            </a:r>
            <a:r>
              <a:rPr lang="en-US" altLang="en-US" sz="1600" dirty="0"/>
              <a:t>habits, number of dependents, commute times, position, time studying, frequency of adequate supervision</a:t>
            </a:r>
            <a:endParaRPr lang="en-US" altLang="en-US" sz="700" dirty="0"/>
          </a:p>
        </p:txBody>
      </p:sp>
    </p:spTree>
    <p:extLst>
      <p:ext uri="{BB962C8B-B14F-4D97-AF65-F5344CB8AC3E}">
        <p14:creationId xmlns:p14="http://schemas.microsoft.com/office/powerpoint/2010/main" val="2568834287"/>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Data for hazard identification</a:t>
            </a:r>
            <a:endParaRPr lang="en-NZ" dirty="0"/>
          </a:p>
        </p:txBody>
      </p:sp>
      <p:sp>
        <p:nvSpPr>
          <p:cNvPr id="3" name="Content Placeholder 2"/>
          <p:cNvSpPr>
            <a:spLocks noGrp="1"/>
          </p:cNvSpPr>
          <p:nvPr>
            <p:ph sz="quarter" idx="1"/>
          </p:nvPr>
        </p:nvSpPr>
        <p:spPr>
          <a:xfrm>
            <a:off x="612648" y="1885528"/>
            <a:ext cx="8153400" cy="4495800"/>
          </a:xfrm>
        </p:spPr>
        <p:txBody>
          <a:bodyPr>
            <a:normAutofit fontScale="92500" lnSpcReduction="20000"/>
          </a:bodyPr>
          <a:lstStyle/>
          <a:p>
            <a:r>
              <a:rPr lang="en-NZ" dirty="0" smtClean="0"/>
              <a:t>Incident reports</a:t>
            </a:r>
          </a:p>
          <a:p>
            <a:pPr lvl="1"/>
            <a:r>
              <a:rPr lang="en-NZ" dirty="0"/>
              <a:t>i</a:t>
            </a:r>
            <a:r>
              <a:rPr lang="en-NZ" dirty="0" smtClean="0"/>
              <a:t>s fatigue included as a possible contributing factor?</a:t>
            </a:r>
          </a:p>
          <a:p>
            <a:pPr lvl="1"/>
            <a:r>
              <a:rPr lang="en-NZ" dirty="0" smtClean="0"/>
              <a:t>who analyses them? </a:t>
            </a:r>
          </a:p>
          <a:p>
            <a:pPr lvl="1"/>
            <a:r>
              <a:rPr lang="en-NZ" dirty="0" smtClean="0"/>
              <a:t>trends? feedback to staff?</a:t>
            </a:r>
          </a:p>
          <a:p>
            <a:r>
              <a:rPr lang="en-NZ" dirty="0" smtClean="0"/>
              <a:t>Analyse planned versus actual work patterns</a:t>
            </a:r>
          </a:p>
          <a:p>
            <a:r>
              <a:rPr lang="en-NZ" dirty="0" smtClean="0"/>
              <a:t>Fatigue reports?</a:t>
            </a:r>
          </a:p>
          <a:p>
            <a:pPr lvl="1"/>
            <a:r>
              <a:rPr lang="en-NZ" dirty="0"/>
              <a:t>An effective safety reporting culture distinguishes between</a:t>
            </a:r>
          </a:p>
          <a:p>
            <a:pPr lvl="2"/>
            <a:r>
              <a:rPr lang="en-GB" dirty="0"/>
              <a:t>unintentional human errors - a normal part of human behaviour managed within the safety system</a:t>
            </a:r>
            <a:endParaRPr lang="en-NZ" dirty="0"/>
          </a:p>
          <a:p>
            <a:pPr lvl="2"/>
            <a:r>
              <a:rPr lang="en-GB" dirty="0"/>
              <a:t>deliberate violations of rules and established procedures – a disciplinary matter dealt with </a:t>
            </a:r>
            <a:r>
              <a:rPr lang="en-NZ" dirty="0"/>
              <a:t>outside the safety system</a:t>
            </a:r>
          </a:p>
          <a:p>
            <a:r>
              <a:rPr lang="en-NZ" dirty="0" smtClean="0"/>
              <a:t>A roster risk assessment matrix for nurses</a:t>
            </a:r>
          </a:p>
        </p:txBody>
      </p:sp>
    </p:spTree>
    <p:extLst>
      <p:ext uri="{BB962C8B-B14F-4D97-AF65-F5344CB8AC3E}">
        <p14:creationId xmlns:p14="http://schemas.microsoft.com/office/powerpoint/2010/main" val="1268462076"/>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Fatigue risk assessment &amp; mitigation</a:t>
            </a:r>
            <a:endParaRPr lang="en-NZ" dirty="0"/>
          </a:p>
        </p:txBody>
      </p:sp>
      <p:sp>
        <p:nvSpPr>
          <p:cNvPr id="3" name="Content Placeholder 2"/>
          <p:cNvSpPr>
            <a:spLocks noGrp="1"/>
          </p:cNvSpPr>
          <p:nvPr>
            <p:ph sz="quarter" idx="1"/>
          </p:nvPr>
        </p:nvSpPr>
        <p:spPr>
          <a:xfrm>
            <a:off x="612648" y="2680320"/>
            <a:ext cx="8153400" cy="1612776"/>
          </a:xfrm>
        </p:spPr>
        <p:txBody>
          <a:bodyPr>
            <a:normAutofit fontScale="92500" lnSpcReduction="20000"/>
          </a:bodyPr>
          <a:lstStyle/>
          <a:p>
            <a:r>
              <a:rPr lang="en-NZ" dirty="0" smtClean="0"/>
              <a:t>How are other identified hazards managed?</a:t>
            </a:r>
          </a:p>
          <a:p>
            <a:r>
              <a:rPr lang="en-NZ" dirty="0" smtClean="0"/>
              <a:t>Organizational structures, accountability</a:t>
            </a:r>
          </a:p>
          <a:p>
            <a:pPr lvl="1"/>
            <a:r>
              <a:rPr lang="en-NZ" dirty="0" smtClean="0"/>
              <a:t>all practicable steps</a:t>
            </a:r>
          </a:p>
          <a:p>
            <a:r>
              <a:rPr lang="en-NZ" dirty="0" smtClean="0"/>
              <a:t>Shared responsibility</a:t>
            </a:r>
            <a:endParaRPr lang="en-NZ" dirty="0"/>
          </a:p>
        </p:txBody>
      </p:sp>
    </p:spTree>
    <p:extLst>
      <p:ext uri="{BB962C8B-B14F-4D97-AF65-F5344CB8AC3E}">
        <p14:creationId xmlns:p14="http://schemas.microsoft.com/office/powerpoint/2010/main" val="351546647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Conclusions</a:t>
            </a:r>
            <a:endParaRPr lang="en-NZ" dirty="0"/>
          </a:p>
        </p:txBody>
      </p:sp>
      <p:sp>
        <p:nvSpPr>
          <p:cNvPr id="4" name="Content Placeholder 2"/>
          <p:cNvSpPr>
            <a:spLocks noGrp="1"/>
          </p:cNvSpPr>
          <p:nvPr>
            <p:ph sz="quarter" idx="1"/>
          </p:nvPr>
        </p:nvSpPr>
        <p:spPr>
          <a:xfrm>
            <a:off x="323528" y="1772816"/>
            <a:ext cx="8496944" cy="4752528"/>
          </a:xfrm>
        </p:spPr>
        <p:txBody>
          <a:bodyPr>
            <a:normAutofit/>
          </a:bodyPr>
          <a:lstStyle/>
          <a:p>
            <a:pPr>
              <a:lnSpc>
                <a:spcPct val="90000"/>
              </a:lnSpc>
              <a:defRPr/>
            </a:pPr>
            <a:r>
              <a:rPr lang="en-AU" dirty="0" smtClean="0">
                <a:latin typeface="+mn-lt"/>
              </a:rPr>
              <a:t>Shift work and fatigue affect</a:t>
            </a:r>
          </a:p>
          <a:p>
            <a:pPr lvl="1">
              <a:lnSpc>
                <a:spcPct val="90000"/>
              </a:lnSpc>
              <a:defRPr/>
            </a:pPr>
            <a:r>
              <a:rPr lang="en-AU" dirty="0" smtClean="0">
                <a:latin typeface="+mn-lt"/>
              </a:rPr>
              <a:t>Patient safety</a:t>
            </a:r>
          </a:p>
          <a:p>
            <a:pPr lvl="1">
              <a:lnSpc>
                <a:spcPct val="90000"/>
              </a:lnSpc>
              <a:defRPr/>
            </a:pPr>
            <a:r>
              <a:rPr lang="en-AU" dirty="0" smtClean="0">
                <a:latin typeface="+mn-lt"/>
              </a:rPr>
              <a:t>Nurse safety, health, wellbeing</a:t>
            </a:r>
            <a:endParaRPr lang="en-AU" dirty="0">
              <a:latin typeface="+mn-lt"/>
            </a:endParaRPr>
          </a:p>
          <a:p>
            <a:pPr>
              <a:lnSpc>
                <a:spcPct val="90000"/>
              </a:lnSpc>
              <a:defRPr/>
            </a:pPr>
            <a:r>
              <a:rPr lang="en-AU" dirty="0" smtClean="0">
                <a:latin typeface="+mn-lt"/>
              </a:rPr>
              <a:t>Shift </a:t>
            </a:r>
            <a:r>
              <a:rPr lang="en-AU" dirty="0">
                <a:latin typeface="+mn-lt"/>
              </a:rPr>
              <a:t>work and fatigue risk management requires</a:t>
            </a:r>
            <a:r>
              <a:rPr lang="en-AU" dirty="0" smtClean="0">
                <a:latin typeface="+mn-lt"/>
              </a:rPr>
              <a:t>:</a:t>
            </a:r>
            <a:endParaRPr lang="en-AU" sz="1000" dirty="0">
              <a:latin typeface="+mn-lt"/>
            </a:endParaRPr>
          </a:p>
          <a:p>
            <a:pPr lvl="1">
              <a:lnSpc>
                <a:spcPct val="90000"/>
              </a:lnSpc>
              <a:defRPr/>
            </a:pPr>
            <a:r>
              <a:rPr lang="en-AU" dirty="0" smtClean="0">
                <a:latin typeface="+mn-lt"/>
              </a:rPr>
              <a:t>More than managing hours of work</a:t>
            </a:r>
          </a:p>
          <a:p>
            <a:pPr lvl="2">
              <a:lnSpc>
                <a:spcPct val="90000"/>
              </a:lnSpc>
              <a:defRPr/>
            </a:pPr>
            <a:r>
              <a:rPr lang="en-AU" dirty="0" smtClean="0">
                <a:latin typeface="+mn-lt"/>
              </a:rPr>
              <a:t>Rosters</a:t>
            </a:r>
          </a:p>
          <a:p>
            <a:pPr lvl="2">
              <a:lnSpc>
                <a:spcPct val="90000"/>
              </a:lnSpc>
              <a:defRPr/>
            </a:pPr>
            <a:r>
              <a:rPr lang="en-AU" dirty="0" smtClean="0">
                <a:latin typeface="+mn-lt"/>
              </a:rPr>
              <a:t>Identify hazard(s), asses risk, mitigate, monitor</a:t>
            </a:r>
            <a:endParaRPr lang="en-AU" dirty="0">
              <a:latin typeface="+mn-lt"/>
            </a:endParaRPr>
          </a:p>
          <a:p>
            <a:pPr lvl="1">
              <a:lnSpc>
                <a:spcPct val="90000"/>
              </a:lnSpc>
              <a:defRPr/>
            </a:pPr>
            <a:r>
              <a:rPr lang="en-AU" dirty="0" smtClean="0">
                <a:latin typeface="+mn-lt"/>
              </a:rPr>
              <a:t>shared responsibility (a ‘whole of life issue’)</a:t>
            </a:r>
          </a:p>
          <a:p>
            <a:pPr lvl="1">
              <a:lnSpc>
                <a:spcPct val="90000"/>
              </a:lnSpc>
              <a:defRPr/>
            </a:pPr>
            <a:r>
              <a:rPr lang="en-AU" dirty="0">
                <a:latin typeface="+mn-lt"/>
              </a:rPr>
              <a:t>workforce/management </a:t>
            </a:r>
            <a:r>
              <a:rPr lang="en-AU" dirty="0" smtClean="0">
                <a:latin typeface="+mn-lt"/>
              </a:rPr>
              <a:t>collaboration</a:t>
            </a:r>
            <a:endParaRPr lang="en-AU" b="1" dirty="0">
              <a:latin typeface="+mn-lt"/>
            </a:endParaRPr>
          </a:p>
          <a:p>
            <a:pPr lvl="1">
              <a:lnSpc>
                <a:spcPct val="90000"/>
              </a:lnSpc>
              <a:defRPr/>
            </a:pPr>
            <a:r>
              <a:rPr lang="en-AU" dirty="0">
                <a:latin typeface="+mn-lt"/>
              </a:rPr>
              <a:t>a </a:t>
            </a:r>
            <a:r>
              <a:rPr lang="en-AU" dirty="0" smtClean="0">
                <a:latin typeface="+mn-lt"/>
              </a:rPr>
              <a:t>shared </a:t>
            </a:r>
            <a:r>
              <a:rPr lang="en-AU" dirty="0">
                <a:latin typeface="+mn-lt"/>
              </a:rPr>
              <a:t>knowledge base </a:t>
            </a:r>
          </a:p>
          <a:p>
            <a:pPr lvl="2">
              <a:lnSpc>
                <a:spcPct val="90000"/>
              </a:lnSpc>
              <a:defRPr/>
            </a:pPr>
            <a:r>
              <a:rPr lang="en-AU" dirty="0">
                <a:latin typeface="+mn-lt"/>
              </a:rPr>
              <a:t>education/training on causes of fatigue, management strategies</a:t>
            </a:r>
          </a:p>
          <a:p>
            <a:pPr lvl="1">
              <a:lnSpc>
                <a:spcPct val="90000"/>
              </a:lnSpc>
              <a:defRPr/>
            </a:pPr>
            <a:endParaRPr lang="en-AU" dirty="0">
              <a:latin typeface="+mn-lt"/>
            </a:endParaRPr>
          </a:p>
          <a:p>
            <a:pPr lvl="1">
              <a:lnSpc>
                <a:spcPct val="90000"/>
              </a:lnSpc>
              <a:defRPr/>
            </a:pPr>
            <a:endParaRPr lang="en-AU" sz="1100" dirty="0">
              <a:latin typeface="+mn-lt"/>
            </a:endParaRPr>
          </a:p>
          <a:p>
            <a:endParaRPr lang="en-NZ" sz="2400" dirty="0">
              <a:latin typeface="+mn-lt"/>
            </a:endParaRPr>
          </a:p>
        </p:txBody>
      </p:sp>
    </p:spTree>
    <p:extLst>
      <p:ext uri="{BB962C8B-B14F-4D97-AF65-F5344CB8AC3E}">
        <p14:creationId xmlns:p14="http://schemas.microsoft.com/office/powerpoint/2010/main" val="235483971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Outline</a:t>
            </a:r>
            <a:endParaRPr lang="en-NZ" dirty="0"/>
          </a:p>
        </p:txBody>
      </p:sp>
      <p:sp>
        <p:nvSpPr>
          <p:cNvPr id="5" name="Content Placeholder 4"/>
          <p:cNvSpPr>
            <a:spLocks noGrp="1"/>
          </p:cNvSpPr>
          <p:nvPr>
            <p:ph sz="quarter" idx="1"/>
          </p:nvPr>
        </p:nvSpPr>
        <p:spPr>
          <a:xfrm>
            <a:off x="503548" y="2065548"/>
            <a:ext cx="8153400" cy="4495800"/>
          </a:xfrm>
        </p:spPr>
        <p:txBody>
          <a:bodyPr>
            <a:normAutofit/>
          </a:bodyPr>
          <a:lstStyle/>
          <a:p>
            <a:r>
              <a:rPr lang="en-NZ" dirty="0" smtClean="0"/>
              <a:t>Legal requirements</a:t>
            </a:r>
            <a:endParaRPr lang="en-NZ" sz="800" dirty="0"/>
          </a:p>
          <a:p>
            <a:r>
              <a:rPr lang="en-NZ" dirty="0"/>
              <a:t>What is </a:t>
            </a:r>
            <a:r>
              <a:rPr lang="en-NZ" dirty="0" smtClean="0"/>
              <a:t>fatigue</a:t>
            </a:r>
            <a:r>
              <a:rPr lang="en-NZ" dirty="0"/>
              <a:t>?</a:t>
            </a:r>
          </a:p>
          <a:p>
            <a:r>
              <a:rPr lang="en-NZ" dirty="0" smtClean="0"/>
              <a:t>Effects of fatigue and shift work</a:t>
            </a:r>
          </a:p>
          <a:p>
            <a:r>
              <a:rPr lang="en-NZ" dirty="0" smtClean="0"/>
              <a:t>A more comprehensive approach to managing fatigue and shift work</a:t>
            </a:r>
            <a:endParaRPr lang="en-NZ" sz="800" dirty="0" smtClean="0"/>
          </a:p>
          <a:p>
            <a:r>
              <a:rPr lang="en-NZ" dirty="0" smtClean="0"/>
              <a:t>Conclusions</a:t>
            </a:r>
            <a:endParaRPr lang="en-NZ" dirty="0"/>
          </a:p>
        </p:txBody>
      </p:sp>
    </p:spTree>
    <p:extLst>
      <p:ext uri="{BB962C8B-B14F-4D97-AF65-F5344CB8AC3E}">
        <p14:creationId xmlns:p14="http://schemas.microsoft.com/office/powerpoint/2010/main" val="72495789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NZ" dirty="0"/>
              <a:t>HSE Amendment Act (2002) </a:t>
            </a:r>
          </a:p>
        </p:txBody>
      </p:sp>
      <p:sp>
        <p:nvSpPr>
          <p:cNvPr id="4" name="Content Placeholder 3"/>
          <p:cNvSpPr>
            <a:spLocks noGrp="1"/>
          </p:cNvSpPr>
          <p:nvPr>
            <p:ph sz="quarter" idx="1"/>
          </p:nvPr>
        </p:nvSpPr>
        <p:spPr>
          <a:xfrm>
            <a:off x="323527" y="1808820"/>
            <a:ext cx="8350651" cy="4639816"/>
          </a:xfrm>
        </p:spPr>
        <p:txBody>
          <a:bodyPr>
            <a:normAutofit fontScale="85000" lnSpcReduction="20000"/>
          </a:bodyPr>
          <a:lstStyle/>
          <a:p>
            <a:r>
              <a:rPr lang="en-GB" dirty="0" smtClean="0">
                <a:latin typeface="+mn-lt"/>
              </a:rPr>
              <a:t>Fatigue </a:t>
            </a:r>
            <a:r>
              <a:rPr lang="en-GB" dirty="0">
                <a:latin typeface="+mn-lt"/>
              </a:rPr>
              <a:t>is a hazard than can cause </a:t>
            </a:r>
            <a:r>
              <a:rPr lang="en-GB" dirty="0" smtClean="0">
                <a:latin typeface="+mn-lt"/>
              </a:rPr>
              <a:t>harm</a:t>
            </a:r>
          </a:p>
          <a:p>
            <a:pPr lvl="1"/>
            <a:r>
              <a:rPr lang="en-GB" dirty="0" smtClean="0">
                <a:latin typeface="+mn-lt"/>
              </a:rPr>
              <a:t>Employers </a:t>
            </a:r>
            <a:r>
              <a:rPr lang="en-GB" dirty="0">
                <a:latin typeface="+mn-lt"/>
              </a:rPr>
              <a:t>must</a:t>
            </a:r>
            <a:r>
              <a:rPr lang="en-GB" dirty="0" smtClean="0">
                <a:latin typeface="+mn-lt"/>
              </a:rPr>
              <a:t>:</a:t>
            </a:r>
          </a:p>
          <a:p>
            <a:pPr lvl="2"/>
            <a:r>
              <a:rPr lang="en-GB" sz="1900" dirty="0">
                <a:latin typeface="+mn-lt"/>
              </a:rPr>
              <a:t>take all practicable steps to prevent harm occurring to </a:t>
            </a:r>
            <a:r>
              <a:rPr lang="en-GB" sz="1900" dirty="0" smtClean="0">
                <a:latin typeface="+mn-lt"/>
              </a:rPr>
              <a:t>employee</a:t>
            </a:r>
          </a:p>
          <a:p>
            <a:pPr lvl="2"/>
            <a:r>
              <a:rPr lang="en-GB" sz="1900" dirty="0">
                <a:latin typeface="+mn-lt"/>
              </a:rPr>
              <a:t>adopt a systematic approach to identifying, assessing, and controlling hazards at work. </a:t>
            </a:r>
            <a:endParaRPr lang="en-GB" sz="1900" dirty="0" smtClean="0">
              <a:latin typeface="+mn-lt"/>
            </a:endParaRPr>
          </a:p>
          <a:p>
            <a:pPr lvl="1"/>
            <a:r>
              <a:rPr lang="en-GB" dirty="0" smtClean="0">
                <a:latin typeface="+mn-lt"/>
              </a:rPr>
              <a:t>Employees must:</a:t>
            </a:r>
          </a:p>
          <a:p>
            <a:pPr lvl="2"/>
            <a:r>
              <a:rPr lang="en-GB" sz="1900" dirty="0" smtClean="0">
                <a:latin typeface="+mn-lt"/>
              </a:rPr>
              <a:t>Arrive fit for work. </a:t>
            </a:r>
          </a:p>
          <a:p>
            <a:pPr lvl="2"/>
            <a:r>
              <a:rPr lang="en-GB" sz="1900" dirty="0" smtClean="0">
                <a:latin typeface="+mn-lt"/>
              </a:rPr>
              <a:t>Behave safely in the workplace</a:t>
            </a:r>
          </a:p>
          <a:p>
            <a:pPr lvl="2"/>
            <a:r>
              <a:rPr lang="en-GB" sz="1900" dirty="0" smtClean="0">
                <a:latin typeface="+mn-lt"/>
              </a:rPr>
              <a:t>Cooperate in safety, report hazards</a:t>
            </a:r>
          </a:p>
          <a:p>
            <a:pPr lvl="2"/>
            <a:endParaRPr lang="en-GB" sz="1900" dirty="0" smtClean="0">
              <a:latin typeface="+mn-lt"/>
            </a:endParaRPr>
          </a:p>
          <a:p>
            <a:r>
              <a:rPr lang="en-GB" dirty="0" smtClean="0">
                <a:latin typeface="+mn-lt"/>
              </a:rPr>
              <a:t>Shift work is a cause of fatigue</a:t>
            </a:r>
          </a:p>
          <a:p>
            <a:pPr lvl="1"/>
            <a:r>
              <a:rPr lang="en-GB" dirty="0" smtClean="0">
                <a:latin typeface="+mn-lt"/>
              </a:rPr>
              <a:t>Any work pattern that displaces sleep time</a:t>
            </a:r>
          </a:p>
          <a:p>
            <a:pPr lvl="1"/>
            <a:endParaRPr lang="en-GB" dirty="0">
              <a:latin typeface="+mn-lt"/>
            </a:endParaRPr>
          </a:p>
          <a:p>
            <a:r>
              <a:rPr lang="en-NZ" dirty="0" smtClean="0">
                <a:latin typeface="+mn-lt"/>
              </a:rPr>
              <a:t>New </a:t>
            </a:r>
            <a:r>
              <a:rPr lang="en-NZ" dirty="0">
                <a:latin typeface="+mn-lt"/>
              </a:rPr>
              <a:t>Health and Safety at Work Act</a:t>
            </a:r>
          </a:p>
          <a:p>
            <a:pPr lvl="1"/>
            <a:r>
              <a:rPr lang="en-NZ" dirty="0" smtClean="0">
                <a:latin typeface="+mn-lt"/>
              </a:rPr>
              <a:t>Government intent - into </a:t>
            </a:r>
            <a:r>
              <a:rPr lang="en-NZ" dirty="0">
                <a:latin typeface="+mn-lt"/>
              </a:rPr>
              <a:t>force from 1 April </a:t>
            </a:r>
            <a:r>
              <a:rPr lang="en-NZ" dirty="0" smtClean="0">
                <a:latin typeface="+mn-lt"/>
              </a:rPr>
              <a:t>2015</a:t>
            </a:r>
            <a:endParaRPr lang="en-NZ" dirty="0">
              <a:latin typeface="+mn-lt"/>
            </a:endParaRPr>
          </a:p>
          <a:p>
            <a:endParaRPr lang="en-GB" dirty="0" smtClean="0">
              <a:latin typeface="+mn-lt"/>
            </a:endParaRPr>
          </a:p>
          <a:p>
            <a:endParaRPr lang="en-GB" dirty="0" smtClean="0">
              <a:latin typeface="+mn-lt"/>
            </a:endParaRPr>
          </a:p>
          <a:p>
            <a:endParaRPr lang="en-GB" dirty="0">
              <a:latin typeface="+mn-lt"/>
            </a:endParaRPr>
          </a:p>
          <a:p>
            <a:endParaRPr lang="en-GB" dirty="0">
              <a:latin typeface="+mn-lt"/>
            </a:endParaRPr>
          </a:p>
        </p:txBody>
      </p:sp>
      <p:pic>
        <p:nvPicPr>
          <p:cNvPr id="5" name="Picture 4" descr="http://libcom.org/files/images/news/6388328351_912a5f98bf_z.jpg"/>
          <p:cNvPicPr>
            <a:picLocks noChangeAspect="1" noChangeArrowheads="1"/>
          </p:cNvPicPr>
          <p:nvPr/>
        </p:nvPicPr>
        <p:blipFill>
          <a:blip r:embed="rId3" cstate="print"/>
          <a:srcRect/>
          <a:stretch>
            <a:fillRect/>
          </a:stretch>
        </p:blipFill>
        <p:spPr bwMode="auto">
          <a:xfrm>
            <a:off x="5940152" y="3248980"/>
            <a:ext cx="2626015" cy="1752045"/>
          </a:xfrm>
          <a:prstGeom prst="rect">
            <a:avLst/>
          </a:prstGeom>
          <a:noFill/>
        </p:spPr>
      </p:pic>
    </p:spTree>
    <p:extLst>
      <p:ext uri="{BB962C8B-B14F-4D97-AF65-F5344CB8AC3E}">
        <p14:creationId xmlns:p14="http://schemas.microsoft.com/office/powerpoint/2010/main" val="349295198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What is fatigue?</a:t>
            </a:r>
            <a:endParaRPr lang="en-NZ" dirty="0"/>
          </a:p>
        </p:txBody>
      </p:sp>
      <p:sp>
        <p:nvSpPr>
          <p:cNvPr id="5" name="Content Placeholder 4"/>
          <p:cNvSpPr>
            <a:spLocks noGrp="1"/>
          </p:cNvSpPr>
          <p:nvPr>
            <p:ph sz="quarter" idx="1"/>
          </p:nvPr>
        </p:nvSpPr>
        <p:spPr>
          <a:xfrm>
            <a:off x="503548" y="1952836"/>
            <a:ext cx="8153400" cy="4392488"/>
          </a:xfrm>
        </p:spPr>
        <p:txBody>
          <a:bodyPr>
            <a:normAutofit fontScale="92500" lnSpcReduction="20000"/>
          </a:bodyPr>
          <a:lstStyle/>
          <a:p>
            <a:pPr>
              <a:defRPr/>
            </a:pPr>
            <a:r>
              <a:rPr lang="en-GB" sz="3000" dirty="0" smtClean="0">
                <a:latin typeface="+mn-lt"/>
              </a:rPr>
              <a:t>Fatigue</a:t>
            </a:r>
            <a:endParaRPr lang="en-GB" sz="3000" dirty="0">
              <a:latin typeface="+mn-lt"/>
            </a:endParaRPr>
          </a:p>
          <a:p>
            <a:pPr marL="673100" lvl="1" indent="-342900">
              <a:defRPr/>
            </a:pPr>
            <a:r>
              <a:rPr lang="en-NZ" sz="2200" dirty="0" smtClean="0">
                <a:latin typeface="+mn-lt"/>
              </a:rPr>
              <a:t>A </a:t>
            </a:r>
            <a:r>
              <a:rPr lang="en-NZ" sz="2200" u="sng" dirty="0">
                <a:latin typeface="+mn-lt"/>
              </a:rPr>
              <a:t>physiological state </a:t>
            </a:r>
            <a:r>
              <a:rPr lang="en-NZ" sz="2200" dirty="0">
                <a:latin typeface="+mn-lt"/>
              </a:rPr>
              <a:t>of reduced mental or physical performance capability </a:t>
            </a:r>
            <a:endParaRPr lang="en-NZ" sz="2200" dirty="0" smtClean="0">
              <a:latin typeface="+mn-lt"/>
            </a:endParaRPr>
          </a:p>
          <a:p>
            <a:pPr marL="673100" lvl="1" indent="-342900">
              <a:defRPr/>
            </a:pPr>
            <a:r>
              <a:rPr lang="en-NZ" sz="2200" u="sng" dirty="0">
                <a:latin typeface="+mn-lt"/>
              </a:rPr>
              <a:t>R</a:t>
            </a:r>
            <a:r>
              <a:rPr lang="en-NZ" sz="2200" u="sng" dirty="0" smtClean="0">
                <a:latin typeface="+mn-lt"/>
              </a:rPr>
              <a:t>esults from </a:t>
            </a:r>
            <a:r>
              <a:rPr lang="en-NZ" sz="2200" dirty="0">
                <a:latin typeface="+mn-lt"/>
              </a:rPr>
              <a:t>sleep loss or extended wakefulness, circadian phase, or workload (mental and/or physical activity) </a:t>
            </a:r>
            <a:endParaRPr lang="en-NZ" sz="2200" u="sng" dirty="0" smtClean="0">
              <a:latin typeface="+mn-lt"/>
            </a:endParaRPr>
          </a:p>
          <a:p>
            <a:pPr marL="673100" lvl="1" indent="-342900">
              <a:defRPr/>
            </a:pPr>
            <a:r>
              <a:rPr lang="en-NZ" sz="2200" u="sng" dirty="0" smtClean="0">
                <a:latin typeface="+mn-lt"/>
              </a:rPr>
              <a:t>Can impair </a:t>
            </a:r>
            <a:r>
              <a:rPr lang="en-NZ" sz="2200" dirty="0">
                <a:latin typeface="+mn-lt"/>
              </a:rPr>
              <a:t>a </a:t>
            </a:r>
            <a:r>
              <a:rPr lang="en-NZ" sz="2200" dirty="0" smtClean="0">
                <a:latin typeface="+mn-lt"/>
              </a:rPr>
              <a:t>person’s alertness </a:t>
            </a:r>
            <a:r>
              <a:rPr lang="en-NZ" sz="2200" dirty="0">
                <a:latin typeface="+mn-lt"/>
              </a:rPr>
              <a:t>and ability to </a:t>
            </a:r>
            <a:r>
              <a:rPr lang="en-NZ" sz="2200" dirty="0" smtClean="0">
                <a:latin typeface="+mn-lt"/>
              </a:rPr>
              <a:t>work safely and efficiently</a:t>
            </a:r>
            <a:endParaRPr lang="en-NZ" sz="800" i="1" dirty="0">
              <a:latin typeface="+mn-lt"/>
            </a:endParaRPr>
          </a:p>
          <a:p>
            <a:pPr marL="467360" indent="-457200">
              <a:defRPr/>
            </a:pPr>
            <a:r>
              <a:rPr lang="en-NZ" sz="3100" dirty="0" smtClean="0">
                <a:latin typeface="+mn-lt"/>
              </a:rPr>
              <a:t>Two approaches  for managing fatigue</a:t>
            </a:r>
          </a:p>
          <a:p>
            <a:pPr marL="787400" lvl="1" indent="-457200">
              <a:defRPr/>
            </a:pPr>
            <a:r>
              <a:rPr lang="en-NZ" sz="2200" dirty="0" smtClean="0">
                <a:latin typeface="+mn-lt"/>
              </a:rPr>
              <a:t>Working time limits</a:t>
            </a:r>
          </a:p>
          <a:p>
            <a:pPr marL="1061720" lvl="2" indent="-457200">
              <a:defRPr/>
            </a:pPr>
            <a:r>
              <a:rPr lang="en-NZ" sz="1800" dirty="0" smtClean="0">
                <a:latin typeface="+mn-lt"/>
              </a:rPr>
              <a:t>One size fits all</a:t>
            </a:r>
          </a:p>
          <a:p>
            <a:pPr marL="787400" lvl="1" indent="-457200">
              <a:defRPr/>
            </a:pPr>
            <a:r>
              <a:rPr lang="en-NZ" sz="2200" dirty="0" smtClean="0">
                <a:latin typeface="+mn-lt"/>
              </a:rPr>
              <a:t>Fatigue risk management</a:t>
            </a:r>
          </a:p>
          <a:p>
            <a:pPr marL="1061720" lvl="2" indent="-457200">
              <a:defRPr/>
            </a:pPr>
            <a:r>
              <a:rPr lang="en-NZ" sz="1800" dirty="0" smtClean="0">
                <a:latin typeface="+mn-lt"/>
              </a:rPr>
              <a:t>Measure and manage actual fatigue levels and risk</a:t>
            </a:r>
            <a:endParaRPr lang="en-NZ" sz="3000" dirty="0" smtClean="0">
              <a:solidFill>
                <a:schemeClr val="accent4">
                  <a:lumMod val="50000"/>
                </a:schemeClr>
              </a:solidFill>
              <a:latin typeface="+mn-lt"/>
            </a:endParaRPr>
          </a:p>
          <a:p>
            <a:pPr marL="10160" indent="0" algn="ctr">
              <a:buNone/>
              <a:defRPr/>
            </a:pPr>
            <a:r>
              <a:rPr lang="en-NZ" sz="3000" b="1" dirty="0" smtClean="0">
                <a:solidFill>
                  <a:schemeClr val="accent4">
                    <a:lumMod val="50000"/>
                  </a:schemeClr>
                </a:solidFill>
                <a:latin typeface="+mn-lt"/>
              </a:rPr>
              <a:t>Manage </a:t>
            </a:r>
            <a:r>
              <a:rPr lang="en-NZ" sz="3000" b="1" dirty="0">
                <a:solidFill>
                  <a:schemeClr val="accent4">
                    <a:lumMod val="50000"/>
                  </a:schemeClr>
                </a:solidFill>
                <a:latin typeface="+mn-lt"/>
              </a:rPr>
              <a:t>the </a:t>
            </a:r>
            <a:r>
              <a:rPr lang="en-NZ" sz="3000" b="1" dirty="0" smtClean="0">
                <a:solidFill>
                  <a:schemeClr val="accent4">
                    <a:lumMod val="50000"/>
                  </a:schemeClr>
                </a:solidFill>
                <a:latin typeface="+mn-lt"/>
              </a:rPr>
              <a:t>hazard</a:t>
            </a:r>
          </a:p>
          <a:p>
            <a:pPr marL="360363" lvl="1" indent="-30163" algn="ctr">
              <a:buFont typeface="Georgia" pitchFamily="18" charset="0"/>
              <a:buNone/>
              <a:defRPr/>
            </a:pPr>
            <a:endParaRPr lang="en-NZ" sz="2600" dirty="0">
              <a:solidFill>
                <a:schemeClr val="accent4">
                  <a:lumMod val="50000"/>
                </a:schemeClr>
              </a:solidFill>
              <a:latin typeface="+mn-lt"/>
            </a:endParaRPr>
          </a:p>
          <a:p>
            <a:pPr marL="360363" lvl="1" indent="-30163" algn="ctr">
              <a:buFont typeface="Georgia" pitchFamily="18" charset="0"/>
              <a:buNone/>
              <a:defRPr/>
            </a:pPr>
            <a:endParaRPr lang="en-NZ" sz="2600" dirty="0">
              <a:solidFill>
                <a:schemeClr val="accent4">
                  <a:lumMod val="50000"/>
                </a:schemeClr>
              </a:solidFill>
              <a:latin typeface="+mn-lt"/>
            </a:endParaRPr>
          </a:p>
        </p:txBody>
      </p:sp>
    </p:spTree>
    <p:extLst>
      <p:ext uri="{BB962C8B-B14F-4D97-AF65-F5344CB8AC3E}">
        <p14:creationId xmlns:p14="http://schemas.microsoft.com/office/powerpoint/2010/main" val="279301312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655676" y="3303947"/>
            <a:ext cx="5760640" cy="1673225"/>
          </a:xfrm>
        </p:spPr>
        <p:txBody>
          <a:bodyPr/>
          <a:lstStyle/>
          <a:p>
            <a:r>
              <a:rPr lang="en-NZ" dirty="0" smtClean="0"/>
              <a:t>Patient safety</a:t>
            </a:r>
          </a:p>
          <a:p>
            <a:r>
              <a:rPr lang="en-NZ" dirty="0" smtClean="0"/>
              <a:t>Nurse safety, health, well being</a:t>
            </a:r>
          </a:p>
          <a:p>
            <a:r>
              <a:rPr lang="en-NZ" dirty="0" smtClean="0"/>
              <a:t>Physiological effects of shift work</a:t>
            </a:r>
            <a:endParaRPr lang="en-NZ" dirty="0"/>
          </a:p>
        </p:txBody>
      </p:sp>
      <p:sp>
        <p:nvSpPr>
          <p:cNvPr id="3" name="Title 2"/>
          <p:cNvSpPr>
            <a:spLocks noGrp="1"/>
          </p:cNvSpPr>
          <p:nvPr>
            <p:ph type="title"/>
          </p:nvPr>
        </p:nvSpPr>
        <p:spPr/>
        <p:txBody>
          <a:bodyPr/>
          <a:lstStyle/>
          <a:p>
            <a:r>
              <a:rPr lang="en-NZ" dirty="0" smtClean="0"/>
              <a:t>Effects of fatigue and shift work</a:t>
            </a:r>
            <a:endParaRPr lang="en-NZ" dirty="0"/>
          </a:p>
        </p:txBody>
      </p:sp>
    </p:spTree>
    <p:extLst>
      <p:ext uri="{BB962C8B-B14F-4D97-AF65-F5344CB8AC3E}">
        <p14:creationId xmlns:p14="http://schemas.microsoft.com/office/powerpoint/2010/main" val="86568409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Long Hours and Safety (11,516 nurses)</a:t>
            </a:r>
            <a:endParaRPr lang="en-NZ" dirty="0"/>
          </a:p>
        </p:txBody>
      </p:sp>
      <p:sp>
        <p:nvSpPr>
          <p:cNvPr id="6" name="TextBox 5"/>
          <p:cNvSpPr txBox="1"/>
          <p:nvPr/>
        </p:nvSpPr>
        <p:spPr>
          <a:xfrm>
            <a:off x="5832140" y="3104964"/>
            <a:ext cx="2772308" cy="1200329"/>
          </a:xfrm>
          <a:prstGeom prst="rect">
            <a:avLst/>
          </a:prstGeom>
          <a:noFill/>
        </p:spPr>
        <p:txBody>
          <a:bodyPr wrap="square" rtlCol="0">
            <a:spAutoFit/>
          </a:bodyPr>
          <a:lstStyle/>
          <a:p>
            <a:r>
              <a:rPr lang="en-NZ" dirty="0" smtClean="0"/>
              <a:t>Olds DM, Clarke SP (2010)</a:t>
            </a:r>
          </a:p>
          <a:p>
            <a:r>
              <a:rPr lang="en-NZ" dirty="0" smtClean="0"/>
              <a:t>Journal of Safety Research 41: 153-162</a:t>
            </a:r>
          </a:p>
          <a:p>
            <a:endParaRPr lang="en-NZ" dirty="0"/>
          </a:p>
        </p:txBody>
      </p:sp>
      <p:graphicFrame>
        <p:nvGraphicFramePr>
          <p:cNvPr id="7" name="Table 6"/>
          <p:cNvGraphicFramePr>
            <a:graphicFrameLocks noGrp="1"/>
          </p:cNvGraphicFramePr>
          <p:nvPr>
            <p:extLst>
              <p:ext uri="{D42A27DB-BD31-4B8C-83A1-F6EECF244321}">
                <p14:modId xmlns:p14="http://schemas.microsoft.com/office/powerpoint/2010/main" val="3577019444"/>
              </p:ext>
            </p:extLst>
          </p:nvPr>
        </p:nvGraphicFramePr>
        <p:xfrm>
          <a:off x="431540" y="1844824"/>
          <a:ext cx="5220580" cy="3571240"/>
        </p:xfrm>
        <a:graphic>
          <a:graphicData uri="http://schemas.openxmlformats.org/drawingml/2006/table">
            <a:tbl>
              <a:tblPr firstRow="1" bandRow="1">
                <a:tableStyleId>{5C22544A-7EE6-4342-B048-85BDC9FD1C3A}</a:tableStyleId>
              </a:tblPr>
              <a:tblGrid>
                <a:gridCol w="2304256"/>
                <a:gridCol w="1872208"/>
                <a:gridCol w="1044116"/>
              </a:tblGrid>
              <a:tr h="370840">
                <a:tc>
                  <a:txBody>
                    <a:bodyPr/>
                    <a:lstStyle/>
                    <a:p>
                      <a:endParaRPr lang="en-NZ" dirty="0"/>
                    </a:p>
                  </a:txBody>
                  <a:tcPr/>
                </a:tc>
                <a:tc>
                  <a:txBody>
                    <a:bodyPr/>
                    <a:lstStyle/>
                    <a:p>
                      <a:r>
                        <a:rPr lang="en-NZ" dirty="0" smtClean="0"/>
                        <a:t>Odds ratio</a:t>
                      </a:r>
                      <a:endParaRPr lang="en-NZ" dirty="0"/>
                    </a:p>
                  </a:txBody>
                  <a:tcPr/>
                </a:tc>
                <a:tc>
                  <a:txBody>
                    <a:bodyPr/>
                    <a:lstStyle/>
                    <a:p>
                      <a:r>
                        <a:rPr lang="en-NZ" dirty="0" smtClean="0"/>
                        <a:t>P value</a:t>
                      </a:r>
                      <a:endParaRPr lang="en-NZ" dirty="0"/>
                    </a:p>
                  </a:txBody>
                  <a:tcPr/>
                </a:tc>
              </a:tr>
              <a:tr h="370840">
                <a:tc>
                  <a:txBody>
                    <a:bodyPr/>
                    <a:lstStyle/>
                    <a:p>
                      <a:r>
                        <a:rPr lang="en-NZ" dirty="0" smtClean="0"/>
                        <a:t>Occasional/frequent wrong med or dose</a:t>
                      </a:r>
                      <a:endParaRPr lang="en-NZ" dirty="0"/>
                    </a:p>
                  </a:txBody>
                  <a:tcPr/>
                </a:tc>
                <a:tc>
                  <a:txBody>
                    <a:bodyPr/>
                    <a:lstStyle/>
                    <a:p>
                      <a:r>
                        <a:rPr lang="en-NZ" dirty="0" smtClean="0"/>
                        <a:t>1.28 (1.20-1.49)</a:t>
                      </a:r>
                      <a:endParaRPr lang="en-NZ" dirty="0"/>
                    </a:p>
                  </a:txBody>
                  <a:tcPr/>
                </a:tc>
                <a:tc>
                  <a:txBody>
                    <a:bodyPr/>
                    <a:lstStyle/>
                    <a:p>
                      <a:r>
                        <a:rPr lang="en-NZ" dirty="0" smtClean="0"/>
                        <a:t>&lt;0.01</a:t>
                      </a:r>
                      <a:endParaRPr lang="en-NZ" dirty="0"/>
                    </a:p>
                  </a:txBody>
                  <a:tcPr/>
                </a:tc>
              </a:tr>
              <a:tr h="370840">
                <a:tc>
                  <a:txBody>
                    <a:bodyPr/>
                    <a:lstStyle/>
                    <a:p>
                      <a:r>
                        <a:rPr lang="en-NZ" dirty="0" smtClean="0"/>
                        <a:t>Occasional/frequent</a:t>
                      </a:r>
                      <a:r>
                        <a:rPr lang="en-NZ" baseline="0" dirty="0" smtClean="0"/>
                        <a:t> falls with injury</a:t>
                      </a:r>
                      <a:endParaRPr lang="en-NZ" dirty="0"/>
                    </a:p>
                  </a:txBody>
                  <a:tcPr/>
                </a:tc>
                <a:tc>
                  <a:txBody>
                    <a:bodyPr/>
                    <a:lstStyle/>
                    <a:p>
                      <a:r>
                        <a:rPr lang="en-NZ" dirty="0" smtClean="0"/>
                        <a:t>1.17 (1.02-1.36)</a:t>
                      </a:r>
                      <a:endParaRPr lang="en-NZ" dirty="0"/>
                    </a:p>
                  </a:txBody>
                  <a:tcPr/>
                </a:tc>
                <a:tc>
                  <a:txBody>
                    <a:bodyPr/>
                    <a:lstStyle/>
                    <a:p>
                      <a:r>
                        <a:rPr lang="en-NZ" dirty="0" smtClean="0"/>
                        <a:t>&lt;0.05</a:t>
                      </a:r>
                      <a:endParaRPr lang="en-NZ" dirty="0"/>
                    </a:p>
                  </a:txBody>
                  <a:tcPr/>
                </a:tc>
              </a:tr>
              <a:tr h="370840">
                <a:tc>
                  <a:txBody>
                    <a:bodyPr/>
                    <a:lstStyle/>
                    <a:p>
                      <a:r>
                        <a:rPr lang="en-NZ" dirty="0" smtClean="0"/>
                        <a:t>Occasional/frequent</a:t>
                      </a:r>
                      <a:r>
                        <a:rPr lang="en-NZ" baseline="0" dirty="0" smtClean="0"/>
                        <a:t> nosocomial infections</a:t>
                      </a:r>
                      <a:endParaRPr lang="en-NZ" dirty="0"/>
                    </a:p>
                  </a:txBody>
                  <a:tcPr/>
                </a:tc>
                <a:tc>
                  <a:txBody>
                    <a:bodyPr/>
                    <a:lstStyle/>
                    <a:p>
                      <a:r>
                        <a:rPr lang="en-NZ" dirty="0" smtClean="0"/>
                        <a:t>1.14 (1.02-1.28)</a:t>
                      </a:r>
                      <a:endParaRPr lang="en-N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&lt;0.05</a:t>
                      </a:r>
                    </a:p>
                    <a:p>
                      <a:endParaRPr lang="en-NZ" dirty="0"/>
                    </a:p>
                  </a:txBody>
                  <a:tcPr/>
                </a:tc>
              </a:tr>
              <a:tr h="370840">
                <a:tc>
                  <a:txBody>
                    <a:bodyPr/>
                    <a:lstStyle/>
                    <a:p>
                      <a:r>
                        <a:rPr lang="en-NZ" dirty="0" smtClean="0"/>
                        <a:t>Occasional/frequent</a:t>
                      </a:r>
                      <a:r>
                        <a:rPr lang="en-NZ" baseline="0" dirty="0" smtClean="0"/>
                        <a:t> work injuries</a:t>
                      </a:r>
                      <a:endParaRPr lang="en-NZ" dirty="0"/>
                    </a:p>
                  </a:txBody>
                  <a:tcPr/>
                </a:tc>
                <a:tc>
                  <a:txBody>
                    <a:bodyPr/>
                    <a:lstStyle/>
                    <a:p>
                      <a:r>
                        <a:rPr lang="en-NZ" dirty="0" smtClean="0"/>
                        <a:t>1.25 (1.11-1.40)</a:t>
                      </a:r>
                      <a:endParaRPr lang="en-NZ" dirty="0"/>
                    </a:p>
                  </a:txBody>
                  <a:tcPr/>
                </a:tc>
                <a:tc>
                  <a:txBody>
                    <a:bodyPr/>
                    <a:lstStyle/>
                    <a:p>
                      <a:r>
                        <a:rPr lang="en-NZ" dirty="0" smtClean="0"/>
                        <a:t>&lt;0.001</a:t>
                      </a:r>
                      <a:endParaRPr lang="en-NZ" dirty="0"/>
                    </a:p>
                  </a:txBody>
                  <a:tcPr/>
                </a:tc>
              </a:tr>
              <a:tr h="370840">
                <a:tc>
                  <a:txBody>
                    <a:bodyPr/>
                    <a:lstStyle/>
                    <a:p>
                      <a:r>
                        <a:rPr lang="en-NZ" dirty="0" smtClean="0"/>
                        <a:t>Any needle stick injuries in the last year</a:t>
                      </a:r>
                      <a:endParaRPr lang="en-NZ" dirty="0"/>
                    </a:p>
                  </a:txBody>
                  <a:tcPr/>
                </a:tc>
                <a:tc>
                  <a:txBody>
                    <a:bodyPr/>
                    <a:lstStyle/>
                    <a:p>
                      <a:r>
                        <a:rPr lang="en-NZ" dirty="0" smtClean="0"/>
                        <a:t>1.28 (1.08-1.52)</a:t>
                      </a:r>
                      <a:endParaRPr lang="en-NZ" dirty="0"/>
                    </a:p>
                  </a:txBody>
                  <a:tcPr/>
                </a:tc>
                <a:tc>
                  <a:txBody>
                    <a:bodyPr/>
                    <a:lstStyle/>
                    <a:p>
                      <a:r>
                        <a:rPr lang="en-NZ" dirty="0" smtClean="0"/>
                        <a:t>&lt;0.01</a:t>
                      </a:r>
                      <a:endParaRPr lang="en-NZ" dirty="0"/>
                    </a:p>
                  </a:txBody>
                  <a:tcPr/>
                </a:tc>
              </a:tr>
            </a:tbl>
          </a:graphicData>
        </a:graphic>
      </p:graphicFrame>
      <p:sp>
        <p:nvSpPr>
          <p:cNvPr id="4" name="Rectangle 3"/>
          <p:cNvSpPr/>
          <p:nvPr/>
        </p:nvSpPr>
        <p:spPr>
          <a:xfrm>
            <a:off x="426759" y="5553236"/>
            <a:ext cx="6497179" cy="1169551"/>
          </a:xfrm>
          <a:prstGeom prst="rect">
            <a:avLst/>
          </a:prstGeom>
        </p:spPr>
        <p:txBody>
          <a:bodyPr wrap="square">
            <a:spAutoFit/>
          </a:bodyPr>
          <a:lstStyle/>
          <a:p>
            <a:r>
              <a:rPr lang="en-NZ" sz="1400" dirty="0"/>
              <a:t>Adjusted for nurse characteristics: sex, unit type, age, years of experience as RN, education level, hospital -level staffing, temporary employment, dependents at home, union membership, nursing education outside the USA</a:t>
            </a:r>
          </a:p>
          <a:p>
            <a:r>
              <a:rPr lang="en-NZ" sz="1400" dirty="0" err="1" smtClean="0"/>
              <a:t>Needlestick</a:t>
            </a:r>
            <a:r>
              <a:rPr lang="en-NZ" sz="1400" dirty="0" smtClean="0"/>
              <a:t> injuries also adjusted for risk </a:t>
            </a:r>
            <a:r>
              <a:rPr lang="en-NZ" sz="1400" dirty="0"/>
              <a:t>factors </a:t>
            </a:r>
            <a:r>
              <a:rPr lang="en-NZ" sz="1400" dirty="0" smtClean="0"/>
              <a:t>including </a:t>
            </a:r>
            <a:r>
              <a:rPr lang="en-NZ" sz="1400" dirty="0"/>
              <a:t>starting IVs, routine phlebotomy on last shift, presence of sharps safety devices</a:t>
            </a:r>
          </a:p>
        </p:txBody>
      </p:sp>
    </p:spTree>
    <p:extLst>
      <p:ext uri="{BB962C8B-B14F-4D97-AF65-F5344CB8AC3E}">
        <p14:creationId xmlns:p14="http://schemas.microsoft.com/office/powerpoint/2010/main" val="379723947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6" t="49830" r="23939" b="14308"/>
          <a:stretch/>
        </p:blipFill>
        <p:spPr bwMode="auto">
          <a:xfrm>
            <a:off x="395536" y="3962400"/>
            <a:ext cx="4332266" cy="2869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6315" b="12194"/>
          <a:stretch/>
        </p:blipFill>
        <p:spPr bwMode="auto">
          <a:xfrm>
            <a:off x="318306" y="1553656"/>
            <a:ext cx="5657850" cy="245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27802" y="4977172"/>
            <a:ext cx="4377097" cy="1815882"/>
          </a:xfrm>
          <a:prstGeom prst="rect">
            <a:avLst/>
          </a:prstGeom>
          <a:solidFill>
            <a:schemeClr val="bg1"/>
          </a:solidFill>
        </p:spPr>
        <p:txBody>
          <a:bodyPr wrap="square" rtlCol="0">
            <a:spAutoFit/>
          </a:bodyPr>
          <a:lstStyle/>
          <a:p>
            <a:r>
              <a:rPr lang="en-NZ" sz="1400" dirty="0" smtClean="0"/>
              <a:t>119/365 nurses on rotating (≥4 day/evening shifts, ≥</a:t>
            </a:r>
            <a:r>
              <a:rPr lang="en-NZ" sz="1400" dirty="0"/>
              <a:t>4 </a:t>
            </a:r>
            <a:r>
              <a:rPr lang="en-NZ" sz="1400" dirty="0" smtClean="0"/>
              <a:t>night shifts per month)</a:t>
            </a:r>
          </a:p>
          <a:p>
            <a:pPr marL="285750" indent="-285750">
              <a:buFont typeface="Arial" panose="020B0604020202020204" pitchFamily="34" charset="0"/>
              <a:buChar char="•"/>
            </a:pPr>
            <a:r>
              <a:rPr lang="en-NZ" sz="1400" dirty="0" smtClean="0"/>
              <a:t>2x more likely to nod off driving to or from work</a:t>
            </a:r>
          </a:p>
          <a:p>
            <a:pPr marL="285750" indent="-285750">
              <a:buFont typeface="Arial" panose="020B0604020202020204" pitchFamily="34" charset="0"/>
              <a:buChar char="•"/>
            </a:pPr>
            <a:r>
              <a:rPr lang="en-NZ" sz="1400" dirty="0" smtClean="0"/>
              <a:t>2x more likely to report accidents/errors due to sleepiness (work-related and driving)</a:t>
            </a:r>
          </a:p>
          <a:p>
            <a:pPr marL="285750" indent="-285750">
              <a:buFont typeface="Arial" panose="020B0604020202020204" pitchFamily="34" charset="0"/>
              <a:buChar char="•"/>
            </a:pPr>
            <a:endParaRPr lang="en-NZ" sz="1400" dirty="0"/>
          </a:p>
          <a:p>
            <a:r>
              <a:rPr lang="en-NZ" sz="1400" dirty="0" smtClean="0"/>
              <a:t>Gold DR et al (1992) American Journal of Public Health 82:1011-1014</a:t>
            </a:r>
            <a:endParaRPr lang="en-NZ" sz="1400" dirty="0"/>
          </a:p>
        </p:txBody>
      </p:sp>
      <p:sp>
        <p:nvSpPr>
          <p:cNvPr id="7" name="Title 6"/>
          <p:cNvSpPr>
            <a:spLocks noGrp="1"/>
          </p:cNvSpPr>
          <p:nvPr>
            <p:ph type="title"/>
          </p:nvPr>
        </p:nvSpPr>
        <p:spPr>
          <a:xfrm>
            <a:off x="323528" y="228600"/>
            <a:ext cx="8495299" cy="990600"/>
          </a:xfrm>
        </p:spPr>
        <p:txBody>
          <a:bodyPr>
            <a:normAutofit fontScale="90000"/>
          </a:bodyPr>
          <a:lstStyle/>
          <a:p>
            <a:r>
              <a:rPr lang="en-NZ" dirty="0" smtClean="0"/>
              <a:t>Shift Work, Sleep, &amp;Safety (365 nurses)</a:t>
            </a:r>
            <a:endParaRPr lang="en-NZ" dirty="0"/>
          </a:p>
        </p:txBody>
      </p:sp>
      <p:sp>
        <p:nvSpPr>
          <p:cNvPr id="8" name="TextBox 7"/>
          <p:cNvSpPr txBox="1"/>
          <p:nvPr/>
        </p:nvSpPr>
        <p:spPr>
          <a:xfrm>
            <a:off x="5976156" y="1556792"/>
            <a:ext cx="1786195" cy="523220"/>
          </a:xfrm>
          <a:prstGeom prst="rect">
            <a:avLst/>
          </a:prstGeom>
          <a:noFill/>
        </p:spPr>
        <p:txBody>
          <a:bodyPr wrap="none" rtlCol="0">
            <a:spAutoFit/>
          </a:bodyPr>
          <a:lstStyle/>
          <a:p>
            <a:r>
              <a:rPr lang="en-NZ" sz="2800" dirty="0" smtClean="0"/>
              <a:t>Work Days</a:t>
            </a:r>
            <a:endParaRPr lang="en-NZ" sz="2800" dirty="0"/>
          </a:p>
        </p:txBody>
      </p:sp>
      <p:sp>
        <p:nvSpPr>
          <p:cNvPr id="12" name="TextBox 11"/>
          <p:cNvSpPr txBox="1"/>
          <p:nvPr/>
        </p:nvSpPr>
        <p:spPr>
          <a:xfrm>
            <a:off x="4734821" y="4149080"/>
            <a:ext cx="2481898" cy="523220"/>
          </a:xfrm>
          <a:prstGeom prst="rect">
            <a:avLst/>
          </a:prstGeom>
          <a:noFill/>
        </p:spPr>
        <p:txBody>
          <a:bodyPr wrap="none" rtlCol="0">
            <a:spAutoFit/>
          </a:bodyPr>
          <a:lstStyle/>
          <a:p>
            <a:r>
              <a:rPr lang="en-NZ" sz="2800" dirty="0" smtClean="0"/>
              <a:t>Non-Work Days</a:t>
            </a:r>
            <a:endParaRPr lang="en-NZ" sz="2800" dirty="0"/>
          </a:p>
        </p:txBody>
      </p:sp>
    </p:spTree>
    <p:extLst>
      <p:ext uri="{BB962C8B-B14F-4D97-AF65-F5344CB8AC3E}">
        <p14:creationId xmlns:p14="http://schemas.microsoft.com/office/powerpoint/2010/main" val="272269977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xfrm>
            <a:off x="656565" y="368660"/>
            <a:ext cx="7772400" cy="1143000"/>
          </a:xfrm>
        </p:spPr>
        <p:txBody>
          <a:bodyPr/>
          <a:lstStyle/>
          <a:p>
            <a:pPr eaLnBrk="1" hangingPunct="1">
              <a:defRPr/>
            </a:pPr>
            <a:r>
              <a:rPr lang="en-AU" dirty="0" smtClean="0"/>
              <a:t>Nurses: Shift Work and Family</a:t>
            </a:r>
          </a:p>
        </p:txBody>
      </p:sp>
      <p:graphicFrame>
        <p:nvGraphicFramePr>
          <p:cNvPr id="27" name="Chart 26"/>
          <p:cNvGraphicFramePr/>
          <p:nvPr>
            <p:extLst>
              <p:ext uri="{D42A27DB-BD31-4B8C-83A1-F6EECF244321}">
                <p14:modId xmlns:p14="http://schemas.microsoft.com/office/powerpoint/2010/main" val="1592306316"/>
              </p:ext>
            </p:extLst>
          </p:nvPr>
        </p:nvGraphicFramePr>
        <p:xfrm>
          <a:off x="-1233645" y="1889829"/>
          <a:ext cx="6096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p:nvPr>
            <p:extLst>
              <p:ext uri="{D42A27DB-BD31-4B8C-83A1-F6EECF244321}">
                <p14:modId xmlns:p14="http://schemas.microsoft.com/office/powerpoint/2010/main" val="307246168"/>
              </p:ext>
            </p:extLst>
          </p:nvPr>
        </p:nvGraphicFramePr>
        <p:xfrm>
          <a:off x="3491880" y="1934834"/>
          <a:ext cx="6075675" cy="4410490"/>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476545" y="6309320"/>
            <a:ext cx="1888659" cy="307777"/>
          </a:xfrm>
          <a:prstGeom prst="rect">
            <a:avLst/>
          </a:prstGeom>
          <a:noFill/>
        </p:spPr>
        <p:txBody>
          <a:bodyPr wrap="none" rtlCol="0">
            <a:spAutoFit/>
          </a:bodyPr>
          <a:lstStyle/>
          <a:p>
            <a:r>
              <a:rPr lang="en-NZ" sz="1400" b="1" dirty="0" err="1" smtClean="0">
                <a:latin typeface="+mn-lt"/>
              </a:rPr>
              <a:t>Lushington</a:t>
            </a:r>
            <a:r>
              <a:rPr lang="en-NZ" sz="1400" b="1" dirty="0" smtClean="0">
                <a:latin typeface="+mn-lt"/>
              </a:rPr>
              <a:t> et al., 1997</a:t>
            </a:r>
            <a:endParaRPr lang="en-NZ" sz="1400" b="1" dirty="0">
              <a:latin typeface="+mn-lt"/>
            </a:endParaRPr>
          </a:p>
        </p:txBody>
      </p:sp>
    </p:spTree>
    <p:extLst>
      <p:ext uri="{BB962C8B-B14F-4D97-AF65-F5344CB8AC3E}">
        <p14:creationId xmlns:p14="http://schemas.microsoft.com/office/powerpoint/2010/main" val="356680026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body" idx="1"/>
          </p:nvPr>
        </p:nvSpPr>
        <p:spPr>
          <a:xfrm>
            <a:off x="251520" y="1880828"/>
            <a:ext cx="6660740" cy="5184576"/>
          </a:xfrm>
        </p:spPr>
        <p:txBody>
          <a:bodyPr>
            <a:normAutofit/>
          </a:bodyPr>
          <a:lstStyle/>
          <a:p>
            <a:pPr marL="457200" indent="-457200" algn="ctr">
              <a:lnSpc>
                <a:spcPct val="90000"/>
              </a:lnSpc>
              <a:buNone/>
            </a:pPr>
            <a:r>
              <a:rPr lang="en-NZ" b="1" dirty="0" smtClean="0">
                <a:solidFill>
                  <a:schemeClr val="accent4">
                    <a:lumMod val="75000"/>
                  </a:schemeClr>
                </a:solidFill>
              </a:rPr>
              <a:t>Light sensitive circadian pacemaker in the SCN doesn’t adapt</a:t>
            </a:r>
            <a:endParaRPr lang="en-NZ" b="1" dirty="0" smtClean="0"/>
          </a:p>
          <a:p>
            <a:pPr marL="0" lvl="1" indent="0" algn="ctr">
              <a:lnSpc>
                <a:spcPct val="90000"/>
              </a:lnSpc>
              <a:buNone/>
            </a:pPr>
            <a:endParaRPr lang="en-NZ" dirty="0"/>
          </a:p>
          <a:p>
            <a:pPr marL="777240" lvl="1" indent="-457200">
              <a:lnSpc>
                <a:spcPct val="90000"/>
              </a:lnSpc>
              <a:spcBef>
                <a:spcPts val="0"/>
              </a:spcBef>
            </a:pPr>
            <a:r>
              <a:rPr lang="en-NZ" sz="1800" dirty="0" smtClean="0"/>
              <a:t>Trying </a:t>
            </a:r>
            <a:r>
              <a:rPr lang="en-NZ" sz="1800" dirty="0"/>
              <a:t>to work when least </a:t>
            </a:r>
            <a:r>
              <a:rPr lang="en-NZ" sz="1800" dirty="0" smtClean="0"/>
              <a:t>functional</a:t>
            </a:r>
          </a:p>
          <a:p>
            <a:pPr marL="777240" lvl="1" indent="-457200">
              <a:lnSpc>
                <a:spcPct val="90000"/>
              </a:lnSpc>
              <a:spcBef>
                <a:spcPts val="600"/>
              </a:spcBef>
            </a:pPr>
            <a:r>
              <a:rPr lang="en-NZ" sz="1800" dirty="0" smtClean="0"/>
              <a:t>Eating at physiologically inappropriate times</a:t>
            </a:r>
            <a:endParaRPr lang="en-NZ" sz="1800" dirty="0"/>
          </a:p>
          <a:p>
            <a:pPr marL="777240" lvl="1" indent="-457200">
              <a:lnSpc>
                <a:spcPct val="90000"/>
              </a:lnSpc>
            </a:pPr>
            <a:r>
              <a:rPr lang="en-NZ" sz="1800" dirty="0"/>
              <a:t>Trying to sleep when primed for </a:t>
            </a:r>
            <a:r>
              <a:rPr lang="en-NZ" sz="1800" dirty="0" smtClean="0"/>
              <a:t>wake</a:t>
            </a:r>
          </a:p>
          <a:p>
            <a:pPr lvl="2">
              <a:lnSpc>
                <a:spcPct val="90000"/>
              </a:lnSpc>
            </a:pPr>
            <a:r>
              <a:rPr lang="en-NZ" sz="1600" dirty="0" smtClean="0"/>
              <a:t>sleep at night is not just a social convention</a:t>
            </a:r>
          </a:p>
          <a:p>
            <a:pPr marL="808038" lvl="1" indent="-441325">
              <a:lnSpc>
                <a:spcPct val="90000"/>
              </a:lnSpc>
            </a:pPr>
            <a:r>
              <a:rPr lang="en-NZ" sz="1800" dirty="0" smtClean="0"/>
              <a:t>Shift work = displaced sleep</a:t>
            </a:r>
            <a:endParaRPr lang="en-NZ" sz="1800" dirty="0"/>
          </a:p>
        </p:txBody>
      </p:sp>
      <p:sp>
        <p:nvSpPr>
          <p:cNvPr id="316418" name="Rectangle 2"/>
          <p:cNvSpPr>
            <a:spLocks noGrp="1" noChangeArrowheads="1"/>
          </p:cNvSpPr>
          <p:nvPr>
            <p:ph type="title"/>
          </p:nvPr>
        </p:nvSpPr>
        <p:spPr>
          <a:xfrm>
            <a:off x="611560" y="224644"/>
            <a:ext cx="8280920" cy="1143000"/>
          </a:xfrm>
        </p:spPr>
        <p:txBody>
          <a:bodyPr>
            <a:normAutofit fontScale="90000"/>
          </a:bodyPr>
          <a:lstStyle/>
          <a:p>
            <a:r>
              <a:rPr lang="en-NZ" dirty="0" smtClean="0"/>
              <a:t>Shift work is a physiological challenge</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2715" y="2780928"/>
            <a:ext cx="3311860" cy="3851532"/>
          </a:xfrm>
          <a:prstGeom prst="rect">
            <a:avLst/>
          </a:prstGeom>
          <a:noFill/>
          <a:ln>
            <a:noFill/>
          </a:ln>
        </p:spPr>
      </p:pic>
    </p:spTree>
    <p:extLst>
      <p:ext uri="{BB962C8B-B14F-4D97-AF65-F5344CB8AC3E}">
        <p14:creationId xmlns:p14="http://schemas.microsoft.com/office/powerpoint/2010/main" val="3774692711"/>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Massey Colour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1375</TotalTime>
  <Words>1676</Words>
  <Application>Microsoft Office PowerPoint</Application>
  <PresentationFormat>On-screen Show (4:3)</PresentationFormat>
  <Paragraphs>261</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Median Massey Colours</vt:lpstr>
      <vt:lpstr>Shift Work and fatigue </vt:lpstr>
      <vt:lpstr>Outline</vt:lpstr>
      <vt:lpstr>HSE Amendment Act (2002) </vt:lpstr>
      <vt:lpstr>What is fatigue?</vt:lpstr>
      <vt:lpstr>Effects of fatigue and shift work</vt:lpstr>
      <vt:lpstr>Long Hours and Safety (11,516 nurses)</vt:lpstr>
      <vt:lpstr>Shift Work, Sleep, &amp;Safety (365 nurses)</vt:lpstr>
      <vt:lpstr>Nurses: Shift Work and Family</vt:lpstr>
      <vt:lpstr>Shift work is a physiological challenge</vt:lpstr>
      <vt:lpstr>Sleep and Health</vt:lpstr>
      <vt:lpstr>Shift work a carcinogen?</vt:lpstr>
      <vt:lpstr>A more comprehensive approach</vt:lpstr>
      <vt:lpstr>The perfect roster is permanent day work</vt:lpstr>
      <vt:lpstr>AMA Total Risk Score (last week)</vt:lpstr>
      <vt:lpstr>Total Risk Score, 1366 NZ RMOs</vt:lpstr>
      <vt:lpstr>Not only long hours, NZ RMOs</vt:lpstr>
      <vt:lpstr>Data for hazard identification</vt:lpstr>
      <vt:lpstr>Fatigue risk assessment &amp; mitigation</vt:lpstr>
      <vt:lpstr>Conclusions</vt:lpstr>
    </vt:vector>
  </TitlesOfParts>
  <Company>Massey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O'Keeffe</dc:creator>
  <cp:lastModifiedBy>Gander, Philippa</cp:lastModifiedBy>
  <cp:revision>267</cp:revision>
  <cp:lastPrinted>2014-09-15T04:07:07Z</cp:lastPrinted>
  <dcterms:created xsi:type="dcterms:W3CDTF">2014-03-16T22:42:45Z</dcterms:created>
  <dcterms:modified xsi:type="dcterms:W3CDTF">2014-09-15T22:50:05Z</dcterms:modified>
</cp:coreProperties>
</file>