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256" r:id="rId2"/>
    <p:sldId id="272" r:id="rId3"/>
    <p:sldId id="258" r:id="rId4"/>
    <p:sldId id="263" r:id="rId5"/>
    <p:sldId id="273" r:id="rId6"/>
    <p:sldId id="270" r:id="rId7"/>
    <p:sldId id="274" r:id="rId8"/>
    <p:sldId id="281" r:id="rId9"/>
    <p:sldId id="276" r:id="rId10"/>
    <p:sldId id="283" r:id="rId11"/>
    <p:sldId id="280" r:id="rId12"/>
    <p:sldId id="277" r:id="rId13"/>
    <p:sldId id="278" r:id="rId14"/>
    <p:sldId id="284" r:id="rId15"/>
    <p:sldId id="261" r:id="rId16"/>
    <p:sldId id="282" r:id="rId17"/>
    <p:sldId id="269" r:id="rId18"/>
    <p:sldId id="265" r:id="rId19"/>
    <p:sldId id="266" r:id="rId20"/>
    <p:sldId id="271" r:id="rId2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E18240C-8096-44B4-9570-4885265B8124}" type="datetimeFigureOut">
              <a:rPr lang="en-NZ" smtClean="0"/>
              <a:t>22/06/2017</a:t>
            </a:fld>
            <a:endParaRPr lang="en-NZ"/>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FF4381FC-D5B6-49C9-BBB2-BBB4FB4A2885}" type="slidenum">
              <a:rPr lang="en-NZ" smtClean="0"/>
              <a:t>‹#›</a:t>
            </a:fld>
            <a:endParaRPr lang="en-NZ"/>
          </a:p>
        </p:txBody>
      </p:sp>
    </p:spTree>
    <p:extLst>
      <p:ext uri="{BB962C8B-B14F-4D97-AF65-F5344CB8AC3E}">
        <p14:creationId xmlns:p14="http://schemas.microsoft.com/office/powerpoint/2010/main" val="122589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70882C2-5716-46D1-A192-0E7C4C67A2B5}" type="datetimeFigureOut">
              <a:rPr lang="en-NZ" smtClean="0"/>
              <a:t>22/06/2017</a:t>
            </a:fld>
            <a:endParaRPr lang="en-NZ"/>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DB80370-6E5C-4ED0-B935-A4D412FA0B5A}" type="slidenum">
              <a:rPr lang="en-NZ" smtClean="0"/>
              <a:t>‹#›</a:t>
            </a:fld>
            <a:endParaRPr lang="en-NZ"/>
          </a:p>
        </p:txBody>
      </p:sp>
    </p:spTree>
    <p:extLst>
      <p:ext uri="{BB962C8B-B14F-4D97-AF65-F5344CB8AC3E}">
        <p14:creationId xmlns:p14="http://schemas.microsoft.com/office/powerpoint/2010/main" val="754854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1</a:t>
            </a:fld>
            <a:endParaRPr lang="en-NZ"/>
          </a:p>
        </p:txBody>
      </p:sp>
    </p:spTree>
    <p:extLst>
      <p:ext uri="{BB962C8B-B14F-4D97-AF65-F5344CB8AC3E}">
        <p14:creationId xmlns:p14="http://schemas.microsoft.com/office/powerpoint/2010/main" val="4078631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3</a:t>
            </a:fld>
            <a:endParaRPr lang="en-NZ"/>
          </a:p>
        </p:txBody>
      </p:sp>
    </p:spTree>
    <p:extLst>
      <p:ext uri="{BB962C8B-B14F-4D97-AF65-F5344CB8AC3E}">
        <p14:creationId xmlns:p14="http://schemas.microsoft.com/office/powerpoint/2010/main" val="1010197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4</a:t>
            </a:fld>
            <a:endParaRPr lang="en-NZ"/>
          </a:p>
        </p:txBody>
      </p:sp>
    </p:spTree>
    <p:extLst>
      <p:ext uri="{BB962C8B-B14F-4D97-AF65-F5344CB8AC3E}">
        <p14:creationId xmlns:p14="http://schemas.microsoft.com/office/powerpoint/2010/main" val="2290645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6</a:t>
            </a:fld>
            <a:endParaRPr lang="en-NZ"/>
          </a:p>
        </p:txBody>
      </p:sp>
    </p:spTree>
    <p:extLst>
      <p:ext uri="{BB962C8B-B14F-4D97-AF65-F5344CB8AC3E}">
        <p14:creationId xmlns:p14="http://schemas.microsoft.com/office/powerpoint/2010/main" val="4063047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sz="1400" dirty="0" smtClean="0"/>
          </a:p>
        </p:txBody>
      </p:sp>
      <p:sp>
        <p:nvSpPr>
          <p:cNvPr id="4" name="Slide Number Placeholder 3"/>
          <p:cNvSpPr>
            <a:spLocks noGrp="1"/>
          </p:cNvSpPr>
          <p:nvPr>
            <p:ph type="sldNum" sz="quarter" idx="10"/>
          </p:nvPr>
        </p:nvSpPr>
        <p:spPr/>
        <p:txBody>
          <a:bodyPr/>
          <a:lstStyle/>
          <a:p>
            <a:fld id="{8DB80370-6E5C-4ED0-B935-A4D412FA0B5A}" type="slidenum">
              <a:rPr lang="en-NZ" smtClean="0"/>
              <a:t>15</a:t>
            </a:fld>
            <a:endParaRPr lang="en-NZ"/>
          </a:p>
        </p:txBody>
      </p:sp>
    </p:spTree>
    <p:extLst>
      <p:ext uri="{BB962C8B-B14F-4D97-AF65-F5344CB8AC3E}">
        <p14:creationId xmlns:p14="http://schemas.microsoft.com/office/powerpoint/2010/main" val="231853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endParaRPr lang="en-NZ" altLang="en-US" sz="1400" dirty="0" smtClean="0"/>
          </a:p>
        </p:txBody>
      </p:sp>
      <p:sp>
        <p:nvSpPr>
          <p:cNvPr id="4" name="Slide Number Placeholder 3"/>
          <p:cNvSpPr>
            <a:spLocks noGrp="1"/>
          </p:cNvSpPr>
          <p:nvPr>
            <p:ph type="sldNum" sz="quarter" idx="10"/>
          </p:nvPr>
        </p:nvSpPr>
        <p:spPr/>
        <p:txBody>
          <a:bodyPr/>
          <a:lstStyle/>
          <a:p>
            <a:fld id="{8DB80370-6E5C-4ED0-B935-A4D412FA0B5A}" type="slidenum">
              <a:rPr lang="en-NZ" smtClean="0"/>
              <a:t>17</a:t>
            </a:fld>
            <a:endParaRPr lang="en-NZ"/>
          </a:p>
        </p:txBody>
      </p:sp>
    </p:spTree>
    <p:extLst>
      <p:ext uri="{BB962C8B-B14F-4D97-AF65-F5344CB8AC3E}">
        <p14:creationId xmlns:p14="http://schemas.microsoft.com/office/powerpoint/2010/main" val="38034610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400" dirty="0" smtClean="0"/>
              <a:t>Wilson &amp; Baker (2012) Bridging two worlds: Māori mental health nursing</a:t>
            </a:r>
          </a:p>
          <a:p>
            <a:r>
              <a:rPr lang="en-NZ" sz="1400" dirty="0" smtClean="0"/>
              <a:t>This Māori nursing practice model highlights some of the tensions that</a:t>
            </a:r>
            <a:r>
              <a:rPr lang="en-NZ" sz="1400" baseline="0" dirty="0" smtClean="0"/>
              <a:t> may exist for Māori nurses working in mainstream organisations as they advocate and defend Māori customary practices, bridge two worlds and practice differently to other nurses. Many new graduates and other Māori nurses have found this model validates the way they practice when caring for Māori.</a:t>
            </a:r>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18</a:t>
            </a:fld>
            <a:endParaRPr lang="en-NZ"/>
          </a:p>
        </p:txBody>
      </p:sp>
    </p:spTree>
    <p:extLst>
      <p:ext uri="{BB962C8B-B14F-4D97-AF65-F5344CB8AC3E}">
        <p14:creationId xmlns:p14="http://schemas.microsoft.com/office/powerpoint/2010/main" val="19959575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400" dirty="0" smtClean="0"/>
              <a:t>Barton &amp; Wilson (2008)</a:t>
            </a:r>
          </a:p>
          <a:p>
            <a:r>
              <a:rPr lang="en-NZ" sz="1400" dirty="0" smtClean="0"/>
              <a:t>This model was the result of Pipi Barton’s Masters Thesis.</a:t>
            </a:r>
            <a:r>
              <a:rPr lang="en-NZ" sz="1400" baseline="0" dirty="0" smtClean="0"/>
              <a:t> Pipi was working as a mental health nurse in Henry </a:t>
            </a:r>
            <a:r>
              <a:rPr lang="en-NZ" sz="1400" baseline="0" dirty="0" err="1" smtClean="0"/>
              <a:t>Rongomau</a:t>
            </a:r>
            <a:r>
              <a:rPr lang="en-NZ" sz="1400" baseline="0" dirty="0" smtClean="0"/>
              <a:t> Bennett Centre at the time she was undertaking her thesis. Although she designed this model for any nurse to use it has been a useful model for Māori graduates and nurses to reflect on their professional and cultural practice.</a:t>
            </a:r>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19</a:t>
            </a:fld>
            <a:endParaRPr lang="en-NZ"/>
          </a:p>
        </p:txBody>
      </p:sp>
    </p:spTree>
    <p:extLst>
      <p:ext uri="{BB962C8B-B14F-4D97-AF65-F5344CB8AC3E}">
        <p14:creationId xmlns:p14="http://schemas.microsoft.com/office/powerpoint/2010/main" val="36211189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sz="1400" dirty="0" smtClean="0"/>
              <a:t>So while developing the Maori nursing workforce the development of other nurses to care appropriately for Maori is essential if together we are going to achieve ‘radical improvement in Maori health outcomes by eliminating</a:t>
            </a:r>
            <a:r>
              <a:rPr lang="en-NZ" sz="1400" baseline="0" dirty="0" smtClean="0"/>
              <a:t> health inequities for Maori’ (Waikato DHB Strategy, 2016)</a:t>
            </a:r>
            <a:endParaRPr lang="en-NZ" sz="1400" dirty="0"/>
          </a:p>
        </p:txBody>
      </p:sp>
      <p:sp>
        <p:nvSpPr>
          <p:cNvPr id="4" name="Slide Number Placeholder 3"/>
          <p:cNvSpPr>
            <a:spLocks noGrp="1"/>
          </p:cNvSpPr>
          <p:nvPr>
            <p:ph type="sldNum" sz="quarter" idx="10"/>
          </p:nvPr>
        </p:nvSpPr>
        <p:spPr/>
        <p:txBody>
          <a:bodyPr/>
          <a:lstStyle/>
          <a:p>
            <a:fld id="{8DB80370-6E5C-4ED0-B935-A4D412FA0B5A}" type="slidenum">
              <a:rPr lang="en-NZ" smtClean="0"/>
              <a:t>20</a:t>
            </a:fld>
            <a:endParaRPr lang="en-NZ"/>
          </a:p>
        </p:txBody>
      </p:sp>
    </p:spTree>
    <p:extLst>
      <p:ext uri="{BB962C8B-B14F-4D97-AF65-F5344CB8AC3E}">
        <p14:creationId xmlns:p14="http://schemas.microsoft.com/office/powerpoint/2010/main" val="4136179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9448336-EFA7-4C46-855C-A9996D2D629E}" type="datetimeFigureOut">
              <a:rPr lang="en-NZ" smtClean="0"/>
              <a:t>22/06/2017</a:t>
            </a:fld>
            <a:endParaRPr lang="en-NZ"/>
          </a:p>
        </p:txBody>
      </p:sp>
      <p:sp>
        <p:nvSpPr>
          <p:cNvPr id="19" name="Footer Placeholder 18"/>
          <p:cNvSpPr>
            <a:spLocks noGrp="1"/>
          </p:cNvSpPr>
          <p:nvPr>
            <p:ph type="ftr" sz="quarter" idx="11"/>
          </p:nvPr>
        </p:nvSpPr>
        <p:spPr/>
        <p:txBody>
          <a:bodyPr/>
          <a:lstStyle/>
          <a:p>
            <a:endParaRPr lang="en-NZ"/>
          </a:p>
        </p:txBody>
      </p:sp>
      <p:sp>
        <p:nvSpPr>
          <p:cNvPr id="27" name="Slide Number Placeholder 26"/>
          <p:cNvSpPr>
            <a:spLocks noGrp="1"/>
          </p:cNvSpPr>
          <p:nvPr>
            <p:ph type="sldNum" sz="quarter" idx="12"/>
          </p:nvPr>
        </p:nvSpPr>
        <p:spPr/>
        <p:txBody>
          <a:bodyPr/>
          <a:lstStyle/>
          <a:p>
            <a:fld id="{9043F7C4-AF62-4175-9ACE-5656129ABB53}" type="slidenum">
              <a:rPr lang="en-NZ" smtClean="0"/>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48336-EFA7-4C46-855C-A9996D2D629E}" type="datetimeFigureOut">
              <a:rPr lang="en-NZ" smtClean="0"/>
              <a:t>22/06/2017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48336-EFA7-4C46-855C-A9996D2D629E}" type="datetimeFigureOut">
              <a:rPr lang="en-NZ" smtClean="0"/>
              <a:t>22/06/2017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9448336-EFA7-4C46-855C-A9996D2D629E}" type="datetimeFigureOut">
              <a:rPr lang="en-NZ" smtClean="0"/>
              <a:t>22/06/2017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9448336-EFA7-4C46-855C-A9996D2D629E}" type="datetimeFigureOut">
              <a:rPr lang="en-NZ" smtClean="0"/>
              <a:t>22/06/2017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9043F7C4-AF62-4175-9ACE-5656129ABB53}" type="slidenum">
              <a:rPr lang="en-NZ" smtClean="0"/>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448336-EFA7-4C46-855C-A9996D2D629E}" type="datetimeFigureOut">
              <a:rPr lang="en-NZ" smtClean="0"/>
              <a:t>22/06/2017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9448336-EFA7-4C46-855C-A9996D2D629E}" type="datetimeFigureOut">
              <a:rPr lang="en-NZ" smtClean="0"/>
              <a:t>22/06/2017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9448336-EFA7-4C46-855C-A9996D2D629E}" type="datetimeFigureOut">
              <a:rPr lang="en-NZ" smtClean="0"/>
              <a:t>22/06/2017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48336-EFA7-4C46-855C-A9996D2D629E}" type="datetimeFigureOut">
              <a:rPr lang="en-NZ" smtClean="0"/>
              <a:t>22/06/2017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9448336-EFA7-4C46-855C-A9996D2D629E}" type="datetimeFigureOut">
              <a:rPr lang="en-NZ" smtClean="0"/>
              <a:t>22/06/2017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9043F7C4-AF62-4175-9ACE-5656129ABB53}" type="slidenum">
              <a:rPr lang="en-NZ" smtClean="0"/>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9448336-EFA7-4C46-855C-A9996D2D629E}" type="datetimeFigureOut">
              <a:rPr lang="en-NZ" smtClean="0"/>
              <a:t>22/06/2017</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a:xfrm>
            <a:off x="8077200" y="6356350"/>
            <a:ext cx="609600" cy="365125"/>
          </a:xfrm>
        </p:spPr>
        <p:txBody>
          <a:bodyPr/>
          <a:lstStyle/>
          <a:p>
            <a:fld id="{9043F7C4-AF62-4175-9ACE-5656129ABB53}" type="slidenum">
              <a:rPr lang="en-NZ" smtClean="0"/>
              <a:t>‹#›</a:t>
            </a:fld>
            <a:endParaRPr lang="en-NZ"/>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9448336-EFA7-4C46-855C-A9996D2D629E}" type="datetimeFigureOut">
              <a:rPr lang="en-NZ" smtClean="0"/>
              <a:t>22/06/2017</a:t>
            </a:fld>
            <a:endParaRPr lang="en-NZ"/>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NZ"/>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043F7C4-AF62-4175-9ACE-5656129ABB53}" type="slidenum">
              <a:rPr lang="en-NZ" smtClean="0"/>
              <a:t>‹#›</a:t>
            </a:fld>
            <a:endParaRPr lang="en-NZ"/>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764704"/>
            <a:ext cx="7851648" cy="2880320"/>
          </a:xfrm>
        </p:spPr>
        <p:txBody>
          <a:bodyPr>
            <a:noAutofit/>
          </a:bodyPr>
          <a:lstStyle/>
          <a:p>
            <a:pPr algn="ctr"/>
            <a:r>
              <a:rPr lang="en-NZ" sz="6600" dirty="0" smtClean="0"/>
              <a:t>Nurses: A voice for the vulnerable </a:t>
            </a:r>
            <a:endParaRPr lang="en-NZ" sz="6600" dirty="0"/>
          </a:p>
        </p:txBody>
      </p:sp>
      <p:sp>
        <p:nvSpPr>
          <p:cNvPr id="3" name="Subtitle 2"/>
          <p:cNvSpPr>
            <a:spLocks noGrp="1"/>
          </p:cNvSpPr>
          <p:nvPr>
            <p:ph type="subTitle" idx="1"/>
          </p:nvPr>
        </p:nvSpPr>
        <p:spPr>
          <a:xfrm>
            <a:off x="533400" y="4149080"/>
            <a:ext cx="7854696" cy="1224136"/>
          </a:xfrm>
          <a:ln>
            <a:solidFill>
              <a:schemeClr val="accent1"/>
            </a:solidFill>
          </a:ln>
        </p:spPr>
        <p:txBody>
          <a:bodyPr>
            <a:normAutofit fontScale="70000" lnSpcReduction="20000"/>
          </a:bodyPr>
          <a:lstStyle/>
          <a:p>
            <a:pPr algn="l"/>
            <a:endParaRPr lang="en-NZ" sz="2400" dirty="0" smtClean="0"/>
          </a:p>
          <a:p>
            <a:pPr algn="l"/>
            <a:endParaRPr lang="en-NZ" sz="2400" dirty="0" smtClean="0"/>
          </a:p>
          <a:p>
            <a:pPr algn="l"/>
            <a:endParaRPr lang="en-NZ" sz="2400" dirty="0"/>
          </a:p>
          <a:p>
            <a:pPr algn="ctr"/>
            <a:r>
              <a:rPr lang="en-NZ" sz="3100" dirty="0" smtClean="0"/>
              <a:t>Midlands NZNO Professional Forum June 2017</a:t>
            </a:r>
          </a:p>
        </p:txBody>
      </p:sp>
    </p:spTree>
    <p:extLst>
      <p:ext uri="{BB962C8B-B14F-4D97-AF65-F5344CB8AC3E}">
        <p14:creationId xmlns:p14="http://schemas.microsoft.com/office/powerpoint/2010/main" val="3347393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sz="3600" dirty="0" smtClean="0"/>
              <a:t>A workforce to meet needs of culturally diverse population</a:t>
            </a:r>
            <a:endParaRPr lang="en-NZ" sz="3600" dirty="0"/>
          </a:p>
        </p:txBody>
      </p:sp>
      <p:sp>
        <p:nvSpPr>
          <p:cNvPr id="3" name="Content Placeholder 2"/>
          <p:cNvSpPr>
            <a:spLocks noGrp="1"/>
          </p:cNvSpPr>
          <p:nvPr>
            <p:ph idx="1"/>
          </p:nvPr>
        </p:nvSpPr>
        <p:spPr/>
        <p:txBody>
          <a:bodyPr>
            <a:normAutofit lnSpcReduction="10000"/>
          </a:bodyPr>
          <a:lstStyle/>
          <a:p>
            <a:pPr marL="0" indent="0" algn="just">
              <a:buNone/>
            </a:pPr>
            <a:r>
              <a:rPr lang="en-NZ" altLang="en-US" dirty="0"/>
              <a:t>Culture is one of many social determinants of health which includes housing, employment, education and poverty. Culture has a significant impact on the health of indigenous people: </a:t>
            </a:r>
          </a:p>
          <a:p>
            <a:pPr marL="0" indent="0">
              <a:buNone/>
            </a:pPr>
            <a:r>
              <a:rPr lang="en-NZ" altLang="en-US" dirty="0"/>
              <a:t>….because culture influences behaviours through customs, traditions, beliefs and values. </a:t>
            </a:r>
          </a:p>
          <a:p>
            <a:pPr marL="0" indent="0">
              <a:buNone/>
            </a:pPr>
            <a:r>
              <a:rPr lang="en-NZ" altLang="en-US" dirty="0"/>
              <a:t>		</a:t>
            </a:r>
            <a:r>
              <a:rPr lang="en-NZ" altLang="en-US" sz="2400" dirty="0"/>
              <a:t>(Jansen &amp; Jansen, 2011, p.54). </a:t>
            </a:r>
          </a:p>
          <a:p>
            <a:pPr marL="0" indent="0">
              <a:buNone/>
            </a:pPr>
            <a:endParaRPr lang="en-NZ" altLang="en-US" sz="2400" dirty="0"/>
          </a:p>
          <a:p>
            <a:pPr marL="0" indent="0">
              <a:buNone/>
            </a:pPr>
            <a:r>
              <a:rPr lang="en-NZ" altLang="en-US" dirty="0"/>
              <a:t>Clients’ cultures affect the ways they understand health and illness, how they access health services, and how they respond to health care interventions.</a:t>
            </a:r>
          </a:p>
          <a:p>
            <a:endParaRPr lang="en-NZ" dirty="0"/>
          </a:p>
        </p:txBody>
      </p:sp>
    </p:spTree>
    <p:extLst>
      <p:ext uri="{BB962C8B-B14F-4D97-AF65-F5344CB8AC3E}">
        <p14:creationId xmlns:p14="http://schemas.microsoft.com/office/powerpoint/2010/main" val="3467850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704088"/>
            <a:ext cx="8229600" cy="780696"/>
          </a:xfrm>
        </p:spPr>
        <p:txBody>
          <a:bodyPr>
            <a:normAutofit fontScale="90000"/>
          </a:bodyPr>
          <a:lstStyle/>
          <a:p>
            <a:r>
              <a:rPr lang="en-NZ" dirty="0" smtClean="0"/>
              <a:t>Ethnicity of nursing workforce</a:t>
            </a:r>
            <a:endParaRPr lang="en-NZ" dirty="0"/>
          </a:p>
        </p:txBody>
      </p:sp>
      <p:sp>
        <p:nvSpPr>
          <p:cNvPr id="6" name="Content Placeholder 5"/>
          <p:cNvSpPr>
            <a:spLocks noGrp="1"/>
          </p:cNvSpPr>
          <p:nvPr>
            <p:ph idx="1"/>
          </p:nvPr>
        </p:nvSpPr>
        <p:spPr>
          <a:xfrm>
            <a:off x="457200" y="1700808"/>
            <a:ext cx="8229600" cy="4623792"/>
          </a:xfrm>
        </p:spPr>
        <p:txBody>
          <a:bodyPr>
            <a:normAutofit/>
          </a:bodyPr>
          <a:lstStyle/>
          <a:p>
            <a:pPr marL="0" indent="0">
              <a:buNone/>
            </a:pPr>
            <a:r>
              <a:rPr lang="en-NZ" dirty="0" smtClean="0"/>
              <a:t>57% 		New Zealand European</a:t>
            </a:r>
          </a:p>
          <a:p>
            <a:pPr marL="0" indent="0">
              <a:buNone/>
            </a:pPr>
            <a:r>
              <a:rPr lang="en-NZ" dirty="0" smtClean="0"/>
              <a:t>14% 		Other European</a:t>
            </a:r>
          </a:p>
          <a:p>
            <a:pPr marL="0" indent="0">
              <a:buNone/>
            </a:pPr>
            <a:r>
              <a:rPr lang="en-NZ" dirty="0" smtClean="0"/>
              <a:t>6%		Maori</a:t>
            </a:r>
          </a:p>
          <a:p>
            <a:pPr marL="0" indent="0">
              <a:buNone/>
            </a:pPr>
            <a:r>
              <a:rPr lang="en-NZ" dirty="0" smtClean="0"/>
              <a:t>6%		Filipino</a:t>
            </a:r>
          </a:p>
          <a:p>
            <a:pPr marL="0" indent="0">
              <a:buNone/>
            </a:pPr>
            <a:r>
              <a:rPr lang="en-NZ" dirty="0" smtClean="0"/>
              <a:t>5% 		Indian</a:t>
            </a:r>
          </a:p>
          <a:p>
            <a:pPr marL="0" indent="0">
              <a:buNone/>
            </a:pPr>
            <a:r>
              <a:rPr lang="en-NZ" dirty="0" smtClean="0"/>
              <a:t>3% 		Pacific</a:t>
            </a:r>
          </a:p>
          <a:p>
            <a:pPr marL="0" indent="0">
              <a:buNone/>
            </a:pPr>
            <a:endParaRPr lang="en-NZ" dirty="0" smtClean="0"/>
          </a:p>
          <a:p>
            <a:pPr marL="0" indent="0">
              <a:buNone/>
            </a:pPr>
            <a:r>
              <a:rPr lang="en-NZ" dirty="0" smtClean="0"/>
              <a:t>11%		Identify multiple ethnicities</a:t>
            </a:r>
          </a:p>
          <a:p>
            <a:pPr marL="0" indent="0">
              <a:buNone/>
            </a:pPr>
            <a:endParaRPr lang="en-NZ" sz="2000" dirty="0" smtClean="0"/>
          </a:p>
          <a:p>
            <a:pPr marL="0" indent="0">
              <a:buNone/>
            </a:pPr>
            <a:r>
              <a:rPr lang="en-NZ" sz="2000" dirty="0" smtClean="0"/>
              <a:t>		(Nursing Council Workforce Statistics, 2015)</a:t>
            </a:r>
          </a:p>
        </p:txBody>
      </p:sp>
    </p:spTree>
    <p:extLst>
      <p:ext uri="{BB962C8B-B14F-4D97-AF65-F5344CB8AC3E}">
        <p14:creationId xmlns:p14="http://schemas.microsoft.com/office/powerpoint/2010/main" val="691168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Cultural Competence</a:t>
            </a:r>
            <a:endParaRPr lang="en-NZ" dirty="0"/>
          </a:p>
        </p:txBody>
      </p:sp>
      <p:sp>
        <p:nvSpPr>
          <p:cNvPr id="3" name="Content Placeholder 2"/>
          <p:cNvSpPr>
            <a:spLocks noGrp="1"/>
          </p:cNvSpPr>
          <p:nvPr>
            <p:ph idx="1"/>
          </p:nvPr>
        </p:nvSpPr>
        <p:spPr/>
        <p:txBody>
          <a:bodyPr/>
          <a:lstStyle/>
          <a:p>
            <a:pPr marL="0" indent="0" algn="just">
              <a:buNone/>
            </a:pPr>
            <a:endParaRPr lang="en-NZ" altLang="en-US" dirty="0" smtClean="0"/>
          </a:p>
          <a:p>
            <a:pPr marL="0" indent="0" algn="just">
              <a:buNone/>
            </a:pPr>
            <a:r>
              <a:rPr lang="en-NZ" altLang="en-US" dirty="0" smtClean="0"/>
              <a:t>Cultural </a:t>
            </a:r>
            <a:r>
              <a:rPr lang="en-NZ" altLang="en-US" dirty="0"/>
              <a:t>competence places an emphasis on the health practitioner-patient relationship that requires the practitioner to have an understanding of different worldviews to health and wellbeing, and the role of family and community in the health experience. Focus is on therapeutic relationships to improve health outcomes.		</a:t>
            </a:r>
            <a:endParaRPr lang="en-NZ" altLang="en-US" dirty="0" smtClean="0"/>
          </a:p>
          <a:p>
            <a:pPr marL="0" indent="0" algn="just">
              <a:buNone/>
            </a:pPr>
            <a:r>
              <a:rPr lang="en-NZ" altLang="en-US" dirty="0"/>
              <a:t>	</a:t>
            </a:r>
            <a:r>
              <a:rPr lang="en-NZ" altLang="en-US" dirty="0" smtClean="0"/>
              <a:t>				(</a:t>
            </a:r>
            <a:r>
              <a:rPr lang="en-NZ" altLang="en-US" dirty="0"/>
              <a:t>Durie, 2001)</a:t>
            </a:r>
          </a:p>
          <a:p>
            <a:pPr marL="0" indent="0">
              <a:buNone/>
            </a:pPr>
            <a:endParaRPr lang="en-NZ" dirty="0"/>
          </a:p>
        </p:txBody>
      </p:sp>
    </p:spTree>
    <p:extLst>
      <p:ext uri="{BB962C8B-B14F-4D97-AF65-F5344CB8AC3E}">
        <p14:creationId xmlns:p14="http://schemas.microsoft.com/office/powerpoint/2010/main" val="163157984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Cultural Safety</a:t>
            </a:r>
            <a:endParaRPr lang="en-NZ" dirty="0"/>
          </a:p>
        </p:txBody>
      </p:sp>
      <p:sp>
        <p:nvSpPr>
          <p:cNvPr id="3" name="Content Placeholder 2"/>
          <p:cNvSpPr>
            <a:spLocks noGrp="1"/>
          </p:cNvSpPr>
          <p:nvPr>
            <p:ph sz="half" idx="1"/>
          </p:nvPr>
        </p:nvSpPr>
        <p:spPr/>
        <p:txBody>
          <a:bodyPr>
            <a:normAutofit fontScale="92500" lnSpcReduction="10000"/>
          </a:bodyPr>
          <a:lstStyle/>
          <a:p>
            <a:pPr marL="0" indent="0">
              <a:buFontTx/>
              <a:buNone/>
              <a:defRPr/>
            </a:pPr>
            <a:r>
              <a:rPr lang="en-NZ" dirty="0"/>
              <a:t>“Cultural safety should be the experience of all recipients of nursing care. It is about protecting people from nurses, from our culture as health professionals, our attitudes, our power and how we manage these things whether unintentionally or otherwise”</a:t>
            </a:r>
          </a:p>
          <a:p>
            <a:pPr marL="0" indent="0">
              <a:buFontTx/>
              <a:buNone/>
              <a:defRPr/>
            </a:pPr>
            <a:r>
              <a:rPr lang="en-NZ" dirty="0"/>
              <a:t>				(Ramsden, 2000, p.4)</a:t>
            </a:r>
          </a:p>
          <a:p>
            <a:endParaRPr lang="en-NZ" dirty="0"/>
          </a:p>
        </p:txBody>
      </p:sp>
      <p:pic>
        <p:nvPicPr>
          <p:cNvPr id="3075" name="Picture 3"/>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142321" y="2420888"/>
            <a:ext cx="3316159"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21767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NZ"/>
          </a:p>
        </p:txBody>
      </p:sp>
      <p:sp>
        <p:nvSpPr>
          <p:cNvPr id="3" name="Content Placeholder 2"/>
          <p:cNvSpPr>
            <a:spLocks noGrp="1"/>
          </p:cNvSpPr>
          <p:nvPr>
            <p:ph idx="1"/>
          </p:nvPr>
        </p:nvSpPr>
        <p:spPr/>
        <p:txBody>
          <a:bodyPr>
            <a:normAutofit/>
          </a:bodyPr>
          <a:lstStyle/>
          <a:p>
            <a:r>
              <a:rPr lang="en-NZ" dirty="0" smtClean="0"/>
              <a:t>How well prepared do you feel to meet the needs of culturally diverse population?</a:t>
            </a:r>
          </a:p>
          <a:p>
            <a:endParaRPr lang="en-NZ" dirty="0"/>
          </a:p>
          <a:p>
            <a:r>
              <a:rPr lang="en-NZ" dirty="0" smtClean="0"/>
              <a:t>What are some of the challenges you have experienced caring for </a:t>
            </a:r>
            <a:r>
              <a:rPr lang="en-NZ" dirty="0"/>
              <a:t>culturally diverse population?</a:t>
            </a:r>
          </a:p>
          <a:p>
            <a:endParaRPr lang="en-NZ" dirty="0" smtClean="0"/>
          </a:p>
          <a:p>
            <a:r>
              <a:rPr lang="en-NZ" dirty="0" smtClean="0"/>
              <a:t>What education have you accessed to support you to meet the holistic needs of clients who access your services?</a:t>
            </a:r>
            <a:endParaRPr lang="en-NZ" dirty="0"/>
          </a:p>
        </p:txBody>
      </p:sp>
    </p:spTree>
    <p:extLst>
      <p:ext uri="{BB962C8B-B14F-4D97-AF65-F5344CB8AC3E}">
        <p14:creationId xmlns:p14="http://schemas.microsoft.com/office/powerpoint/2010/main" val="21751933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708688"/>
          </a:xfrm>
        </p:spPr>
        <p:txBody>
          <a:bodyPr>
            <a:normAutofit/>
          </a:bodyPr>
          <a:lstStyle/>
          <a:p>
            <a:r>
              <a:rPr lang="en-NZ" sz="3600" dirty="0" smtClean="0"/>
              <a:t>A workforce to reflect the population</a:t>
            </a:r>
            <a:endParaRPr lang="en-NZ" sz="3600" dirty="0"/>
          </a:p>
        </p:txBody>
      </p:sp>
      <p:sp>
        <p:nvSpPr>
          <p:cNvPr id="3" name="Content Placeholder 2"/>
          <p:cNvSpPr>
            <a:spLocks noGrp="1"/>
          </p:cNvSpPr>
          <p:nvPr>
            <p:ph idx="1"/>
          </p:nvPr>
        </p:nvSpPr>
        <p:spPr>
          <a:xfrm>
            <a:off x="457200" y="1268760"/>
            <a:ext cx="8229600" cy="5055840"/>
          </a:xfrm>
        </p:spPr>
        <p:txBody>
          <a:bodyPr>
            <a:normAutofit/>
          </a:bodyPr>
          <a:lstStyle/>
          <a:p>
            <a:endParaRPr lang="en-NZ" sz="3200" dirty="0" smtClean="0"/>
          </a:p>
          <a:p>
            <a:r>
              <a:rPr lang="en-NZ" sz="3200" dirty="0" smtClean="0"/>
              <a:t>MOH has set goal to have a nursing workforce that reflects the population by 2028</a:t>
            </a:r>
          </a:p>
          <a:p>
            <a:r>
              <a:rPr lang="en-NZ" sz="3200" dirty="0" smtClean="0"/>
              <a:t>Māori </a:t>
            </a:r>
            <a:r>
              <a:rPr lang="en-NZ" sz="3200" dirty="0"/>
              <a:t>represent 23% of the Waikato DHB region population</a:t>
            </a:r>
          </a:p>
          <a:p>
            <a:r>
              <a:rPr lang="en-NZ" sz="3200" dirty="0" smtClean="0"/>
              <a:t>Māori </a:t>
            </a:r>
            <a:r>
              <a:rPr lang="en-NZ" sz="3200" dirty="0"/>
              <a:t>nurses represent 7% of the Waikato DHB nursing </a:t>
            </a:r>
            <a:r>
              <a:rPr lang="en-NZ" sz="3200" dirty="0" smtClean="0"/>
              <a:t>workforce</a:t>
            </a:r>
          </a:p>
          <a:p>
            <a:endParaRPr lang="en-NZ" sz="2000" dirty="0"/>
          </a:p>
        </p:txBody>
      </p:sp>
    </p:spTree>
    <p:extLst>
      <p:ext uri="{BB962C8B-B14F-4D97-AF65-F5344CB8AC3E}">
        <p14:creationId xmlns:p14="http://schemas.microsoft.com/office/powerpoint/2010/main" val="3833704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008112"/>
          </a:xfrm>
        </p:spPr>
        <p:txBody>
          <a:bodyPr>
            <a:normAutofit fontScale="90000"/>
          </a:bodyPr>
          <a:lstStyle/>
          <a:p>
            <a:r>
              <a:rPr lang="en-NZ" sz="3600" b="1" dirty="0" smtClean="0"/>
              <a:t/>
            </a:r>
            <a:br>
              <a:rPr lang="en-NZ" sz="3600" b="1" dirty="0" smtClean="0"/>
            </a:br>
            <a:r>
              <a:rPr lang="en-NZ" sz="3600" b="1" dirty="0"/>
              <a:t/>
            </a:r>
            <a:br>
              <a:rPr lang="en-NZ" sz="3600" b="1" dirty="0"/>
            </a:br>
            <a:r>
              <a:rPr lang="en-NZ" sz="6700" b="1" dirty="0" smtClean="0"/>
              <a:t>Why?</a:t>
            </a:r>
            <a:endParaRPr lang="en-NZ" sz="6700" dirty="0"/>
          </a:p>
        </p:txBody>
      </p:sp>
      <p:sp>
        <p:nvSpPr>
          <p:cNvPr id="3" name="Content Placeholder 2"/>
          <p:cNvSpPr>
            <a:spLocks noGrp="1"/>
          </p:cNvSpPr>
          <p:nvPr>
            <p:ph idx="1"/>
          </p:nvPr>
        </p:nvSpPr>
        <p:spPr>
          <a:xfrm>
            <a:off x="457200" y="1628800"/>
            <a:ext cx="8229600" cy="4695800"/>
          </a:xfrm>
        </p:spPr>
        <p:txBody>
          <a:bodyPr>
            <a:normAutofit fontScale="92500" lnSpcReduction="20000"/>
          </a:bodyPr>
          <a:lstStyle/>
          <a:p>
            <a:r>
              <a:rPr lang="en-NZ" sz="2800" dirty="0" smtClean="0"/>
              <a:t>Maori over-represented in poor health outcomes</a:t>
            </a:r>
          </a:p>
          <a:p>
            <a:r>
              <a:rPr lang="en-NZ" sz="2800" dirty="0" smtClean="0"/>
              <a:t>To </a:t>
            </a:r>
            <a:r>
              <a:rPr lang="en-NZ" sz="2800" dirty="0"/>
              <a:t>more appropriately meet the needs and expectations of Māori</a:t>
            </a:r>
          </a:p>
          <a:p>
            <a:r>
              <a:rPr lang="en-NZ" sz="2800" dirty="0"/>
              <a:t>Benefits of by-Māori-for-Māori – care based on Māori models, integration of Māori values into care, have focus on whanau, </a:t>
            </a:r>
            <a:r>
              <a:rPr lang="en-NZ" sz="2800" dirty="0" err="1"/>
              <a:t>hapu</a:t>
            </a:r>
            <a:r>
              <a:rPr lang="en-NZ" sz="2800" dirty="0"/>
              <a:t>, iwi</a:t>
            </a:r>
          </a:p>
          <a:p>
            <a:r>
              <a:rPr lang="en-NZ" sz="2800" dirty="0"/>
              <a:t>Have the passion and heart to improve health access and outcomes for Māori</a:t>
            </a:r>
          </a:p>
          <a:p>
            <a:r>
              <a:rPr lang="en-NZ" sz="2800" dirty="0"/>
              <a:t>Work from a strengths based rather than a deficit based approach</a:t>
            </a:r>
          </a:p>
          <a:p>
            <a:r>
              <a:rPr lang="en-NZ" sz="2800" dirty="0"/>
              <a:t>Focus on holistic health and wellbeing rather than disease &amp; treatment</a:t>
            </a:r>
          </a:p>
          <a:p>
            <a:endParaRPr lang="en-NZ" dirty="0"/>
          </a:p>
        </p:txBody>
      </p:sp>
    </p:spTree>
    <p:extLst>
      <p:ext uri="{BB962C8B-B14F-4D97-AF65-F5344CB8AC3E}">
        <p14:creationId xmlns:p14="http://schemas.microsoft.com/office/powerpoint/2010/main" val="16056352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780696"/>
          </a:xfrm>
        </p:spPr>
        <p:txBody>
          <a:bodyPr>
            <a:normAutofit/>
          </a:bodyPr>
          <a:lstStyle/>
          <a:p>
            <a:r>
              <a:rPr lang="en-NZ" sz="3600" dirty="0" smtClean="0"/>
              <a:t>Developing the Māori nursing workforce</a:t>
            </a:r>
            <a:endParaRPr lang="en-NZ" sz="3600" dirty="0"/>
          </a:p>
        </p:txBody>
      </p:sp>
      <p:sp>
        <p:nvSpPr>
          <p:cNvPr id="3" name="Content Placeholder 2"/>
          <p:cNvSpPr>
            <a:spLocks noGrp="1"/>
          </p:cNvSpPr>
          <p:nvPr>
            <p:ph idx="1"/>
          </p:nvPr>
        </p:nvSpPr>
        <p:spPr>
          <a:xfrm>
            <a:off x="457200" y="1484784"/>
            <a:ext cx="8229600" cy="4839816"/>
          </a:xfrm>
        </p:spPr>
        <p:txBody>
          <a:bodyPr>
            <a:normAutofit/>
          </a:bodyPr>
          <a:lstStyle/>
          <a:p>
            <a:pPr>
              <a:defRPr/>
            </a:pPr>
            <a:r>
              <a:rPr lang="en-NZ" altLang="en-US" sz="2800" dirty="0" smtClean="0"/>
              <a:t>Māori have much higher expectations of Māori health professionals, they expect us to get it right</a:t>
            </a:r>
          </a:p>
          <a:p>
            <a:pPr>
              <a:defRPr/>
            </a:pPr>
            <a:r>
              <a:rPr lang="en-NZ" altLang="en-US" sz="2800" dirty="0" smtClean="0"/>
              <a:t>Māori experience the poorest health and need knowledgeable and skilled nurses to meet their complex needs</a:t>
            </a:r>
          </a:p>
          <a:p>
            <a:pPr>
              <a:defRPr/>
            </a:pPr>
            <a:r>
              <a:rPr lang="en-NZ" altLang="en-US" sz="2800" dirty="0" smtClean="0"/>
              <a:t>Most Māori nurses complete their nursing training in mainstream programmes using western models </a:t>
            </a:r>
          </a:p>
          <a:p>
            <a:pPr>
              <a:defRPr/>
            </a:pPr>
            <a:r>
              <a:rPr lang="en-NZ" altLang="en-US" sz="2800" dirty="0" smtClean="0"/>
              <a:t>Workforce development assists Maori nurses to explore their practice from a Maori worldview,  utilise Maori nursing practice models, and apply </a:t>
            </a:r>
          </a:p>
          <a:p>
            <a:endParaRPr lang="en-NZ" dirty="0"/>
          </a:p>
        </p:txBody>
      </p:sp>
    </p:spTree>
    <p:extLst>
      <p:ext uri="{BB962C8B-B14F-4D97-AF65-F5344CB8AC3E}">
        <p14:creationId xmlns:p14="http://schemas.microsoft.com/office/powerpoint/2010/main" val="42823872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32656"/>
            <a:ext cx="8229600" cy="720080"/>
          </a:xfrm>
        </p:spPr>
        <p:txBody>
          <a:bodyPr>
            <a:normAutofit/>
          </a:bodyPr>
          <a:lstStyle/>
          <a:p>
            <a:r>
              <a:rPr lang="en-NZ" sz="3200" dirty="0"/>
              <a:t>As Māori </a:t>
            </a:r>
            <a:r>
              <a:rPr lang="en-NZ" sz="3200" dirty="0" smtClean="0"/>
              <a:t>nurses we: </a:t>
            </a:r>
            <a:endParaRPr lang="en-NZ"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6393101"/>
              </p:ext>
            </p:extLst>
          </p:nvPr>
        </p:nvGraphicFramePr>
        <p:xfrm>
          <a:off x="457200" y="1196752"/>
          <a:ext cx="8229600" cy="5106536"/>
        </p:xfrm>
        <a:graphic>
          <a:graphicData uri="http://schemas.openxmlformats.org/drawingml/2006/table">
            <a:tbl>
              <a:tblPr firstRow="1" bandRow="1">
                <a:tableStyleId>{5C22544A-7EE6-4342-B048-85BDC9FD1C3A}</a:tableStyleId>
              </a:tblPr>
              <a:tblGrid>
                <a:gridCol w="2743200"/>
                <a:gridCol w="2743200"/>
                <a:gridCol w="2743200"/>
              </a:tblGrid>
              <a:tr h="504056">
                <a:tc>
                  <a:txBody>
                    <a:bodyPr/>
                    <a:lstStyle/>
                    <a:p>
                      <a:r>
                        <a:rPr lang="en-NZ" dirty="0" smtClean="0"/>
                        <a:t>Bridging two worlds</a:t>
                      </a:r>
                      <a:endParaRPr lang="en-NZ" dirty="0"/>
                    </a:p>
                  </a:txBody>
                  <a:tcPr/>
                </a:tc>
                <a:tc>
                  <a:txBody>
                    <a:bodyPr/>
                    <a:lstStyle/>
                    <a:p>
                      <a:r>
                        <a:rPr lang="en-NZ" dirty="0" smtClean="0"/>
                        <a:t>Going beyond</a:t>
                      </a:r>
                      <a:endParaRPr lang="en-NZ" dirty="0"/>
                    </a:p>
                  </a:txBody>
                  <a:tcPr/>
                </a:tc>
                <a:tc>
                  <a:txBody>
                    <a:bodyPr/>
                    <a:lstStyle/>
                    <a:p>
                      <a:r>
                        <a:rPr lang="en-NZ" dirty="0" smtClean="0"/>
                        <a:t>Practicing differently</a:t>
                      </a:r>
                      <a:endParaRPr lang="en-NZ" dirty="0"/>
                    </a:p>
                  </a:txBody>
                  <a:tcPr/>
                </a:tc>
              </a:tr>
              <a:tr h="370840">
                <a:tc>
                  <a:txBody>
                    <a:bodyPr/>
                    <a:lstStyle/>
                    <a:p>
                      <a:r>
                        <a:rPr lang="en-NZ" sz="1600" dirty="0" smtClean="0"/>
                        <a:t>Advocating for Māori</a:t>
                      </a:r>
                      <a:endParaRPr lang="en-NZ" sz="1600" dirty="0"/>
                    </a:p>
                  </a:txBody>
                  <a:tcPr/>
                </a:tc>
                <a:tc>
                  <a:txBody>
                    <a:bodyPr/>
                    <a:lstStyle/>
                    <a:p>
                      <a:r>
                        <a:rPr lang="en-NZ" sz="1600" dirty="0" smtClean="0"/>
                        <a:t>Extending practice beyond that expected of other RNs</a:t>
                      </a:r>
                      <a:endParaRPr lang="en-NZ" sz="1600" dirty="0"/>
                    </a:p>
                  </a:txBody>
                  <a:tcPr/>
                </a:tc>
                <a:tc>
                  <a:txBody>
                    <a:bodyPr/>
                    <a:lstStyle/>
                    <a:p>
                      <a:r>
                        <a:rPr lang="en-NZ" sz="1600" dirty="0" smtClean="0"/>
                        <a:t>Blending the world</a:t>
                      </a:r>
                      <a:r>
                        <a:rPr lang="en-NZ" sz="1600" baseline="0" dirty="0" smtClean="0"/>
                        <a:t> of Māori with world of nursing</a:t>
                      </a:r>
                      <a:endParaRPr lang="en-NZ" sz="1600" dirty="0"/>
                    </a:p>
                  </a:txBody>
                  <a:tcPr/>
                </a:tc>
              </a:tr>
              <a:tr h="370840">
                <a:tc>
                  <a:txBody>
                    <a:bodyPr/>
                    <a:lstStyle/>
                    <a:p>
                      <a:r>
                        <a:rPr lang="en-NZ" sz="1600" dirty="0" smtClean="0"/>
                        <a:t>Defending Māori customary practices</a:t>
                      </a:r>
                      <a:endParaRPr lang="en-NZ" sz="1600" dirty="0"/>
                    </a:p>
                  </a:txBody>
                  <a:tcPr/>
                </a:tc>
                <a:tc>
                  <a:txBody>
                    <a:bodyPr/>
                    <a:lstStyle/>
                    <a:p>
                      <a:r>
                        <a:rPr lang="en-NZ" sz="1600" dirty="0" smtClean="0"/>
                        <a:t>Being Māori  and enduring constant challenge of living and working in two worlds</a:t>
                      </a:r>
                      <a:endParaRPr lang="en-NZ" sz="1600" dirty="0"/>
                    </a:p>
                  </a:txBody>
                  <a:tcPr/>
                </a:tc>
                <a:tc>
                  <a:txBody>
                    <a:bodyPr/>
                    <a:lstStyle/>
                    <a:p>
                      <a:r>
                        <a:rPr lang="en-NZ" sz="1600" dirty="0" smtClean="0"/>
                        <a:t>Guardians of spiritual wellbeing underpinned</a:t>
                      </a:r>
                      <a:endParaRPr lang="en-NZ" sz="1600" dirty="0"/>
                    </a:p>
                  </a:txBody>
                  <a:tcPr/>
                </a:tc>
              </a:tr>
              <a:tr h="370840">
                <a:tc>
                  <a:txBody>
                    <a:bodyPr/>
                    <a:lstStyle/>
                    <a:p>
                      <a:r>
                        <a:rPr lang="en-NZ" sz="1600" dirty="0" smtClean="0"/>
                        <a:t>Interpreting the movement between the two worlds for their patients and families</a:t>
                      </a:r>
                      <a:endParaRPr lang="en-NZ" sz="1600" dirty="0"/>
                    </a:p>
                  </a:txBody>
                  <a:tcPr/>
                </a:tc>
                <a:tc>
                  <a:txBody>
                    <a:bodyPr/>
                    <a:lstStyle/>
                    <a:p>
                      <a:r>
                        <a:rPr lang="en-NZ" sz="1600" dirty="0" smtClean="0"/>
                        <a:t>Cultural identity was source of commitment to improving Māori health outcomes</a:t>
                      </a:r>
                      <a:endParaRPr lang="en-NZ" sz="1600" dirty="0"/>
                    </a:p>
                  </a:txBody>
                  <a:tcPr/>
                </a:tc>
                <a:tc>
                  <a:txBody>
                    <a:bodyPr/>
                    <a:lstStyle/>
                    <a:p>
                      <a:r>
                        <a:rPr lang="en-NZ" sz="1600" dirty="0" smtClean="0"/>
                        <a:t>Obligation to ensure customary cultural practices occurred </a:t>
                      </a:r>
                      <a:endParaRPr lang="en-NZ" sz="16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NZ" sz="1600" dirty="0" smtClean="0"/>
                        <a:t>Personal and professional cultural identities at odds, contributing to tension</a:t>
                      </a:r>
                    </a:p>
                    <a:p>
                      <a:endParaRPr lang="en-NZ" sz="1600" dirty="0"/>
                    </a:p>
                  </a:txBody>
                  <a:tcPr/>
                </a:tc>
                <a:tc>
                  <a:txBody>
                    <a:bodyPr/>
                    <a:lstStyle/>
                    <a:p>
                      <a:r>
                        <a:rPr lang="en-NZ" sz="1600" dirty="0" smtClean="0"/>
                        <a:t>Cultural identity enabled Māori nurses to connect</a:t>
                      </a:r>
                      <a:r>
                        <a:rPr lang="en-NZ" sz="1600" baseline="0" dirty="0" smtClean="0"/>
                        <a:t> and relate to patients and their families</a:t>
                      </a:r>
                      <a:endParaRPr lang="en-NZ" sz="1600" dirty="0"/>
                    </a:p>
                  </a:txBody>
                  <a:tcPr/>
                </a:tc>
                <a:tc>
                  <a:txBody>
                    <a:bodyPr/>
                    <a:lstStyle/>
                    <a:p>
                      <a:r>
                        <a:rPr lang="en-NZ" sz="1600" dirty="0" smtClean="0"/>
                        <a:t>Support for whanau cultural identity, collective responsibility</a:t>
                      </a:r>
                      <a:endParaRPr lang="en-NZ" sz="1600" dirty="0"/>
                    </a:p>
                  </a:txBody>
                  <a:tcPr/>
                </a:tc>
              </a:tr>
              <a:tr h="370840">
                <a:tc>
                  <a:txBody>
                    <a:bodyPr/>
                    <a:lstStyle/>
                    <a:p>
                      <a:endParaRPr lang="en-NZ" sz="1600" dirty="0"/>
                    </a:p>
                  </a:txBody>
                  <a:tcPr/>
                </a:tc>
                <a:tc>
                  <a:txBody>
                    <a:bodyPr/>
                    <a:lstStyle/>
                    <a:p>
                      <a:r>
                        <a:rPr lang="en-NZ" sz="1600" dirty="0" smtClean="0"/>
                        <a:t>Motivated to manage</a:t>
                      </a:r>
                      <a:r>
                        <a:rPr lang="en-NZ" sz="1600" baseline="0" dirty="0" smtClean="0"/>
                        <a:t> and adapt to situations of conflict and tension by need to provide improved health care for Māori</a:t>
                      </a:r>
                      <a:endParaRPr lang="en-NZ" sz="1600" dirty="0"/>
                    </a:p>
                  </a:txBody>
                  <a:tcPr/>
                </a:tc>
                <a:tc>
                  <a:txBody>
                    <a:bodyPr/>
                    <a:lstStyle/>
                    <a:p>
                      <a:r>
                        <a:rPr lang="en-NZ" sz="1600" dirty="0" smtClean="0"/>
                        <a:t>Facilitating processes for culturally appropriate engagement, use of Māori language and rituals</a:t>
                      </a:r>
                      <a:endParaRPr lang="en-NZ" sz="1600" dirty="0"/>
                    </a:p>
                  </a:txBody>
                  <a:tcPr/>
                </a:tc>
              </a:tr>
            </a:tbl>
          </a:graphicData>
        </a:graphic>
      </p:graphicFrame>
    </p:spTree>
    <p:extLst>
      <p:ext uri="{BB962C8B-B14F-4D97-AF65-F5344CB8AC3E}">
        <p14:creationId xmlns:p14="http://schemas.microsoft.com/office/powerpoint/2010/main" val="4051981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40160"/>
          </a:xfrm>
        </p:spPr>
        <p:txBody>
          <a:bodyPr>
            <a:normAutofit fontScale="90000"/>
          </a:bodyPr>
          <a:lstStyle/>
          <a:p>
            <a:pPr algn="ctr"/>
            <a:r>
              <a:rPr lang="en-NZ" sz="3600" dirty="0" smtClean="0"/>
              <a:t/>
            </a:r>
            <a:br>
              <a:rPr lang="en-NZ" sz="3600" dirty="0" smtClean="0"/>
            </a:br>
            <a:r>
              <a:rPr lang="en-NZ" sz="3600" dirty="0"/>
              <a:t/>
            </a:r>
            <a:br>
              <a:rPr lang="en-NZ" sz="3600" dirty="0"/>
            </a:br>
            <a:r>
              <a:rPr lang="en-NZ" sz="3600" dirty="0" smtClean="0"/>
              <a:t/>
            </a:r>
            <a:br>
              <a:rPr lang="en-NZ" sz="3600" dirty="0" smtClean="0"/>
            </a:br>
            <a:r>
              <a:rPr lang="en-NZ" sz="3600" dirty="0"/>
              <a:t/>
            </a:r>
            <a:br>
              <a:rPr lang="en-NZ" sz="3600" dirty="0"/>
            </a:br>
            <a:r>
              <a:rPr lang="en-NZ" sz="3600" dirty="0" smtClean="0"/>
              <a:t/>
            </a:r>
            <a:br>
              <a:rPr lang="en-NZ" sz="3600" dirty="0" smtClean="0"/>
            </a:br>
            <a:r>
              <a:rPr lang="en-NZ" sz="3600" dirty="0" smtClean="0"/>
              <a:t>Te </a:t>
            </a:r>
            <a:r>
              <a:rPr lang="en-NZ" sz="3600" dirty="0" err="1" smtClean="0"/>
              <a:t>Kapunga</a:t>
            </a:r>
            <a:r>
              <a:rPr lang="en-NZ" sz="3600" dirty="0" smtClean="0"/>
              <a:t> </a:t>
            </a:r>
            <a:r>
              <a:rPr lang="en-NZ" sz="3600" dirty="0" err="1" smtClean="0"/>
              <a:t>Putohe</a:t>
            </a:r>
            <a:r>
              <a:rPr lang="en-NZ" sz="3600" dirty="0" smtClean="0"/>
              <a:t> (The Restless Hands) </a:t>
            </a:r>
            <a:br>
              <a:rPr lang="en-NZ" sz="3600" dirty="0" smtClean="0"/>
            </a:br>
            <a:r>
              <a:rPr lang="en-NZ" sz="3600" dirty="0" smtClean="0"/>
              <a:t>A Māori </a:t>
            </a:r>
            <a:r>
              <a:rPr lang="en-NZ" sz="3600" dirty="0"/>
              <a:t>centred nursing practice model</a:t>
            </a:r>
            <a:br>
              <a:rPr lang="en-NZ" sz="3600" dirty="0"/>
            </a:br>
            <a:endParaRPr lang="en-NZ" sz="3600" dirty="0"/>
          </a:p>
        </p:txBody>
      </p:sp>
      <p:sp>
        <p:nvSpPr>
          <p:cNvPr id="3" name="Content Placeholder 2"/>
          <p:cNvSpPr>
            <a:spLocks noGrp="1"/>
          </p:cNvSpPr>
          <p:nvPr>
            <p:ph idx="1"/>
          </p:nvPr>
        </p:nvSpPr>
        <p:spPr/>
        <p:txBody>
          <a:bodyPr/>
          <a:lstStyle/>
          <a:p>
            <a:pPr marL="0" indent="0">
              <a:buNone/>
            </a:pPr>
            <a:endParaRPr lang="en-NZ" dirty="0"/>
          </a:p>
        </p:txBody>
      </p:sp>
      <p:graphicFrame>
        <p:nvGraphicFramePr>
          <p:cNvPr id="4" name="Table 3"/>
          <p:cNvGraphicFramePr>
            <a:graphicFrameLocks noGrp="1"/>
          </p:cNvGraphicFramePr>
          <p:nvPr>
            <p:extLst>
              <p:ext uri="{D42A27DB-BD31-4B8C-83A1-F6EECF244321}">
                <p14:modId xmlns:p14="http://schemas.microsoft.com/office/powerpoint/2010/main" val="4259689710"/>
              </p:ext>
            </p:extLst>
          </p:nvPr>
        </p:nvGraphicFramePr>
        <p:xfrm>
          <a:off x="467544" y="1484784"/>
          <a:ext cx="8136904" cy="4843314"/>
        </p:xfrm>
        <a:graphic>
          <a:graphicData uri="http://schemas.openxmlformats.org/drawingml/2006/table">
            <a:tbl>
              <a:tblPr firstRow="1" bandRow="1">
                <a:tableStyleId>{5C22544A-7EE6-4342-B048-85BDC9FD1C3A}</a:tableStyleId>
              </a:tblPr>
              <a:tblGrid>
                <a:gridCol w="4068452"/>
                <a:gridCol w="4068452"/>
              </a:tblGrid>
              <a:tr h="720080">
                <a:tc>
                  <a:txBody>
                    <a:bodyPr/>
                    <a:lstStyle/>
                    <a:p>
                      <a:r>
                        <a:rPr lang="en-NZ" dirty="0" err="1" smtClean="0"/>
                        <a:t>Taha</a:t>
                      </a:r>
                      <a:r>
                        <a:rPr lang="en-NZ" dirty="0" smtClean="0"/>
                        <a:t> Maui (left hand) – Nursing Practice</a:t>
                      </a:r>
                      <a:endParaRPr lang="en-NZ" dirty="0"/>
                    </a:p>
                  </a:txBody>
                  <a:tcPr/>
                </a:tc>
                <a:tc>
                  <a:txBody>
                    <a:bodyPr/>
                    <a:lstStyle/>
                    <a:p>
                      <a:r>
                        <a:rPr lang="en-NZ" dirty="0" err="1" smtClean="0"/>
                        <a:t>Taha</a:t>
                      </a:r>
                      <a:r>
                        <a:rPr lang="en-NZ" dirty="0" smtClean="0"/>
                        <a:t> </a:t>
                      </a:r>
                      <a:r>
                        <a:rPr lang="en-NZ" dirty="0" err="1" smtClean="0"/>
                        <a:t>katau</a:t>
                      </a:r>
                      <a:r>
                        <a:rPr lang="en-NZ" dirty="0" smtClean="0"/>
                        <a:t> (right hand) – Māori Practice</a:t>
                      </a:r>
                      <a:endParaRPr lang="en-NZ" dirty="0"/>
                    </a:p>
                  </a:txBody>
                  <a:tcPr/>
                </a:tc>
              </a:tr>
              <a:tr h="906501">
                <a:tc>
                  <a:txBody>
                    <a:bodyPr/>
                    <a:lstStyle/>
                    <a:p>
                      <a:r>
                        <a:rPr lang="en-NZ" sz="1600" dirty="0" smtClean="0"/>
                        <a:t>Tikanga (rule, plan) – professional obligations and responsibilities</a:t>
                      </a:r>
                      <a:endParaRPr lang="en-NZ" sz="1600" dirty="0"/>
                    </a:p>
                  </a:txBody>
                  <a:tcPr/>
                </a:tc>
                <a:tc>
                  <a:txBody>
                    <a:bodyPr/>
                    <a:lstStyle/>
                    <a:p>
                      <a:r>
                        <a:rPr lang="en-NZ" sz="1600" dirty="0" smtClean="0"/>
                        <a:t>Whanaungatanga (all things related to family,</a:t>
                      </a:r>
                      <a:r>
                        <a:rPr lang="en-NZ" sz="1600" baseline="0" dirty="0" smtClean="0"/>
                        <a:t> connections) – acknowledge whakapapa, whanau, </a:t>
                      </a:r>
                      <a:r>
                        <a:rPr lang="en-NZ" sz="1600" baseline="0" dirty="0" err="1" smtClean="0"/>
                        <a:t>hapu</a:t>
                      </a:r>
                      <a:r>
                        <a:rPr lang="en-NZ" sz="1600" baseline="0" dirty="0" smtClean="0"/>
                        <a:t> and iwi</a:t>
                      </a:r>
                      <a:endParaRPr lang="en-NZ" sz="1600" dirty="0"/>
                    </a:p>
                  </a:txBody>
                  <a:tcPr/>
                </a:tc>
              </a:tr>
              <a:tr h="906501">
                <a:tc>
                  <a:txBody>
                    <a:bodyPr/>
                    <a:lstStyle/>
                    <a:p>
                      <a:r>
                        <a:rPr lang="en-NZ" sz="1600" dirty="0" err="1" smtClean="0"/>
                        <a:t>Pono</a:t>
                      </a:r>
                      <a:r>
                        <a:rPr lang="en-NZ" sz="1600" dirty="0" smtClean="0"/>
                        <a:t> (true, genuine)</a:t>
                      </a:r>
                      <a:r>
                        <a:rPr lang="en-NZ" sz="1600" baseline="0" dirty="0" smtClean="0"/>
                        <a:t> </a:t>
                      </a:r>
                      <a:r>
                        <a:rPr lang="en-NZ" sz="1600" dirty="0" smtClean="0"/>
                        <a:t>- trustworthiness and honesty</a:t>
                      </a:r>
                      <a:endParaRPr lang="en-NZ" sz="1600" dirty="0"/>
                    </a:p>
                  </a:txBody>
                  <a:tcPr/>
                </a:tc>
                <a:tc>
                  <a:txBody>
                    <a:bodyPr/>
                    <a:lstStyle/>
                    <a:p>
                      <a:r>
                        <a:rPr lang="en-NZ" sz="1600" dirty="0" err="1" smtClean="0"/>
                        <a:t>Wairuatanga</a:t>
                      </a:r>
                      <a:r>
                        <a:rPr lang="en-NZ" sz="1600" dirty="0" smtClean="0"/>
                        <a:t> (spirituality) – </a:t>
                      </a:r>
                      <a:r>
                        <a:rPr lang="en-NZ" sz="1600" dirty="0" err="1" smtClean="0"/>
                        <a:t>karakia</a:t>
                      </a:r>
                      <a:r>
                        <a:rPr lang="en-NZ" sz="1600" dirty="0" smtClean="0"/>
                        <a:t>, traditional beliefs, restore </a:t>
                      </a:r>
                      <a:r>
                        <a:rPr lang="en-NZ" sz="1600" dirty="0" err="1" smtClean="0"/>
                        <a:t>wairua</a:t>
                      </a:r>
                      <a:r>
                        <a:rPr lang="en-NZ" sz="1600" dirty="0" smtClean="0"/>
                        <a:t> of person and whanau</a:t>
                      </a:r>
                      <a:endParaRPr lang="en-NZ" sz="1600" dirty="0"/>
                    </a:p>
                  </a:txBody>
                  <a:tcPr/>
                </a:tc>
              </a:tr>
              <a:tr h="664312">
                <a:tc>
                  <a:txBody>
                    <a:bodyPr/>
                    <a:lstStyle/>
                    <a:p>
                      <a:r>
                        <a:rPr lang="en-NZ" sz="1600" dirty="0" smtClean="0"/>
                        <a:t>Aroha (compassion) – compassion, mutual respect and trust</a:t>
                      </a:r>
                      <a:endParaRPr lang="en-NZ" sz="1600" dirty="0"/>
                    </a:p>
                  </a:txBody>
                  <a:tcPr/>
                </a:tc>
                <a:tc>
                  <a:txBody>
                    <a:bodyPr/>
                    <a:lstStyle/>
                    <a:p>
                      <a:r>
                        <a:rPr lang="en-NZ" sz="1600" dirty="0" smtClean="0"/>
                        <a:t>Oranga (wellbeing) – holistic</a:t>
                      </a:r>
                      <a:r>
                        <a:rPr lang="en-NZ" sz="1600" baseline="0" dirty="0" smtClean="0"/>
                        <a:t>  view of health with balance in all dimensions</a:t>
                      </a:r>
                      <a:endParaRPr lang="en-NZ" sz="1600" dirty="0"/>
                    </a:p>
                  </a:txBody>
                  <a:tcPr/>
                </a:tc>
              </a:tr>
              <a:tr h="664312">
                <a:tc>
                  <a:txBody>
                    <a:bodyPr/>
                    <a:lstStyle/>
                    <a:p>
                      <a:r>
                        <a:rPr lang="en-NZ" sz="1600" dirty="0" err="1" smtClean="0"/>
                        <a:t>Manaakitanga</a:t>
                      </a:r>
                      <a:r>
                        <a:rPr lang="en-NZ" sz="1600" dirty="0" smtClean="0"/>
                        <a:t> (show respect and kindness, hospitality) – empathy and respect</a:t>
                      </a:r>
                      <a:endParaRPr lang="en-NZ" sz="1600" dirty="0"/>
                    </a:p>
                  </a:txBody>
                  <a:tcPr/>
                </a:tc>
                <a:tc>
                  <a:txBody>
                    <a:bodyPr/>
                    <a:lstStyle/>
                    <a:p>
                      <a:r>
                        <a:rPr lang="en-NZ" sz="1600" dirty="0" smtClean="0"/>
                        <a:t>Mana </a:t>
                      </a:r>
                      <a:r>
                        <a:rPr lang="en-NZ" sz="1600" dirty="0" err="1" smtClean="0"/>
                        <a:t>Tangata</a:t>
                      </a:r>
                      <a:r>
                        <a:rPr lang="en-NZ" sz="1600" dirty="0" smtClean="0"/>
                        <a:t> (personal authority, power) – person’s power from within,</a:t>
                      </a:r>
                      <a:r>
                        <a:rPr lang="en-NZ" sz="1600" baseline="0" dirty="0" smtClean="0"/>
                        <a:t> acknowledge individual as part of whanau collective</a:t>
                      </a:r>
                      <a:endParaRPr lang="en-NZ" sz="1600" dirty="0"/>
                    </a:p>
                  </a:txBody>
                  <a:tcPr/>
                </a:tc>
              </a:tr>
              <a:tr h="637908">
                <a:tc>
                  <a:txBody>
                    <a:bodyPr/>
                    <a:lstStyle/>
                    <a:p>
                      <a:r>
                        <a:rPr lang="en-NZ" sz="1600" dirty="0" err="1" smtClean="0"/>
                        <a:t>Tiakitanga</a:t>
                      </a:r>
                      <a:r>
                        <a:rPr lang="en-NZ" sz="1600" baseline="0" dirty="0" smtClean="0"/>
                        <a:t> (to watch for) – be an advocate for Māori client and whanau</a:t>
                      </a:r>
                      <a:endParaRPr lang="en-NZ" sz="1600" dirty="0"/>
                    </a:p>
                  </a:txBody>
                  <a:tcPr/>
                </a:tc>
                <a:tc>
                  <a:txBody>
                    <a:bodyPr/>
                    <a:lstStyle/>
                    <a:p>
                      <a:r>
                        <a:rPr lang="en-NZ" sz="1600" dirty="0" smtClean="0"/>
                        <a:t>Tikanga Māori</a:t>
                      </a:r>
                      <a:r>
                        <a:rPr lang="en-NZ" sz="1600" baseline="0" dirty="0" smtClean="0"/>
                        <a:t> (Māori customs and practices) – enable Māori customs and practices  within delivery of health services</a:t>
                      </a:r>
                      <a:endParaRPr lang="en-NZ" sz="1600" dirty="0"/>
                    </a:p>
                  </a:txBody>
                  <a:tcPr/>
                </a:tc>
              </a:tr>
            </a:tbl>
          </a:graphicData>
        </a:graphic>
      </p:graphicFrame>
    </p:spTree>
    <p:extLst>
      <p:ext uri="{BB962C8B-B14F-4D97-AF65-F5344CB8AC3E}">
        <p14:creationId xmlns:p14="http://schemas.microsoft.com/office/powerpoint/2010/main" val="2260960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fontScale="90000"/>
          </a:bodyPr>
          <a:lstStyle/>
          <a:p>
            <a:r>
              <a:rPr lang="en-NZ" dirty="0" smtClean="0"/>
              <a:t>I am a nurse</a:t>
            </a:r>
            <a:endParaRPr lang="en-NZ" dirty="0"/>
          </a:p>
        </p:txBody>
      </p:sp>
      <p:sp>
        <p:nvSpPr>
          <p:cNvPr id="3" name="Content Placeholder 2"/>
          <p:cNvSpPr>
            <a:spLocks noGrp="1"/>
          </p:cNvSpPr>
          <p:nvPr>
            <p:ph idx="1"/>
          </p:nvPr>
        </p:nvSpPr>
        <p:spPr>
          <a:xfrm>
            <a:off x="457200" y="1700808"/>
            <a:ext cx="8229600" cy="4623792"/>
          </a:xfrm>
        </p:spPr>
        <p:txBody>
          <a:bodyPr/>
          <a:lstStyle/>
          <a:p>
            <a:endParaRPr lang="en-NZ" dirty="0" smtClean="0"/>
          </a:p>
          <a:p>
            <a:r>
              <a:rPr lang="en-NZ" dirty="0" smtClean="0"/>
              <a:t>What do you tell people about what you do as a nurse?</a:t>
            </a:r>
          </a:p>
          <a:p>
            <a:endParaRPr lang="en-NZ" dirty="0" smtClean="0"/>
          </a:p>
          <a:p>
            <a:r>
              <a:rPr lang="en-NZ" dirty="0" smtClean="0"/>
              <a:t>How do you promote nursing as a profession to others?</a:t>
            </a:r>
          </a:p>
          <a:p>
            <a:endParaRPr lang="en-NZ" dirty="0"/>
          </a:p>
          <a:p>
            <a:r>
              <a:rPr lang="en-NZ" dirty="0" smtClean="0"/>
              <a:t>What are the things you hear people saying about nurses?</a:t>
            </a:r>
          </a:p>
          <a:p>
            <a:endParaRPr lang="en-NZ" dirty="0"/>
          </a:p>
          <a:p>
            <a:r>
              <a:rPr lang="en-NZ" dirty="0" smtClean="0"/>
              <a:t>What keeps you practising as a nurse?</a:t>
            </a:r>
          </a:p>
          <a:p>
            <a:endParaRPr lang="en-NZ" dirty="0"/>
          </a:p>
          <a:p>
            <a:endParaRPr lang="en-NZ" dirty="0"/>
          </a:p>
        </p:txBody>
      </p:sp>
    </p:spTree>
    <p:extLst>
      <p:ext uri="{BB962C8B-B14F-4D97-AF65-F5344CB8AC3E}">
        <p14:creationId xmlns:p14="http://schemas.microsoft.com/office/powerpoint/2010/main" val="1884332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67544" y="1268760"/>
            <a:ext cx="8229600" cy="4389437"/>
          </a:xfrm>
        </p:spPr>
        <p:txBody>
          <a:bodyPr/>
          <a:lstStyle/>
          <a:p>
            <a:endParaRPr lang="en-NZ" dirty="0" smtClean="0"/>
          </a:p>
          <a:p>
            <a:pPr marL="0" indent="0" algn="ctr">
              <a:buNone/>
            </a:pPr>
            <a:r>
              <a:rPr lang="en-NZ" b="1" i="1" dirty="0" err="1" smtClean="0"/>
              <a:t>Naku</a:t>
            </a:r>
            <a:r>
              <a:rPr lang="en-NZ" b="1" i="1" dirty="0" smtClean="0"/>
              <a:t> te </a:t>
            </a:r>
            <a:r>
              <a:rPr lang="en-NZ" b="1" i="1" dirty="0" err="1" smtClean="0"/>
              <a:t>rourou</a:t>
            </a:r>
            <a:r>
              <a:rPr lang="en-NZ" b="1" i="1" dirty="0" smtClean="0"/>
              <a:t> </a:t>
            </a:r>
            <a:r>
              <a:rPr lang="en-NZ" b="1" i="1" dirty="0" err="1" smtClean="0"/>
              <a:t>nau</a:t>
            </a:r>
            <a:r>
              <a:rPr lang="en-NZ" b="1" i="1" dirty="0" smtClean="0"/>
              <a:t> te </a:t>
            </a:r>
            <a:r>
              <a:rPr lang="en-NZ" b="1" i="1" dirty="0" err="1" smtClean="0"/>
              <a:t>rourou</a:t>
            </a:r>
            <a:r>
              <a:rPr lang="en-NZ" b="1" i="1" dirty="0" smtClean="0"/>
              <a:t> </a:t>
            </a:r>
            <a:r>
              <a:rPr lang="en-NZ" b="1" i="1" dirty="0" err="1" smtClean="0"/>
              <a:t>ka</a:t>
            </a:r>
            <a:r>
              <a:rPr lang="en-NZ" b="1" i="1" dirty="0" smtClean="0"/>
              <a:t> </a:t>
            </a:r>
            <a:r>
              <a:rPr lang="en-NZ" b="1" i="1" dirty="0" err="1" smtClean="0"/>
              <a:t>ora</a:t>
            </a:r>
            <a:r>
              <a:rPr lang="en-NZ" b="1" i="1" dirty="0" smtClean="0"/>
              <a:t> </a:t>
            </a:r>
            <a:r>
              <a:rPr lang="en-NZ" b="1" i="1" dirty="0" err="1" smtClean="0"/>
              <a:t>ai</a:t>
            </a:r>
            <a:r>
              <a:rPr lang="en-NZ" b="1" i="1" dirty="0" smtClean="0"/>
              <a:t> te iwi</a:t>
            </a:r>
          </a:p>
          <a:p>
            <a:pPr marL="0" indent="0" algn="ctr">
              <a:buNone/>
            </a:pPr>
            <a:endParaRPr lang="en-NZ" sz="1800" dirty="0"/>
          </a:p>
          <a:p>
            <a:pPr marL="0" indent="0" algn="ctr">
              <a:buNone/>
            </a:pPr>
            <a:r>
              <a:rPr lang="en-NZ" dirty="0" smtClean="0"/>
              <a:t>With your basket and my basket the people will live</a:t>
            </a:r>
          </a:p>
          <a:p>
            <a:pPr marL="0" indent="0" algn="ctr">
              <a:buNone/>
            </a:pPr>
            <a:endParaRPr lang="en-NZ" sz="1800" dirty="0"/>
          </a:p>
          <a:p>
            <a:pPr marL="0" indent="0" algn="ctr">
              <a:buNone/>
            </a:pPr>
            <a:r>
              <a:rPr lang="en-NZ" sz="2000" dirty="0" smtClean="0"/>
              <a:t>(It requires co-operation and the combination of resources to get ahead)</a:t>
            </a:r>
            <a:endParaRPr lang="en-NZ" sz="2000" dirty="0"/>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87823" y="4005064"/>
            <a:ext cx="3138387" cy="2186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51701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pPr algn="ctr"/>
            <a:r>
              <a:rPr lang="en-NZ" dirty="0" smtClean="0"/>
              <a:t>I’m ‘Just a nurse’</a:t>
            </a:r>
            <a:endParaRPr lang="en-NZ" dirty="0"/>
          </a:p>
        </p:txBody>
      </p:sp>
      <p:sp>
        <p:nvSpPr>
          <p:cNvPr id="3" name="Content Placeholder 2"/>
          <p:cNvSpPr>
            <a:spLocks noGrp="1"/>
          </p:cNvSpPr>
          <p:nvPr>
            <p:ph idx="1"/>
          </p:nvPr>
        </p:nvSpPr>
        <p:spPr>
          <a:xfrm>
            <a:off x="457200" y="1340768"/>
            <a:ext cx="8229600" cy="4785395"/>
          </a:xfrm>
        </p:spPr>
        <p:txBody>
          <a:bodyPr>
            <a:normAutofit lnSpcReduction="10000"/>
          </a:bodyPr>
          <a:lstStyle/>
          <a:p>
            <a:r>
              <a:rPr lang="en-NZ" sz="2400" dirty="0" smtClean="0"/>
              <a:t>I just make the </a:t>
            </a:r>
            <a:r>
              <a:rPr lang="en-NZ" sz="2400" b="1" dirty="0" smtClean="0"/>
              <a:t>difference</a:t>
            </a:r>
            <a:r>
              <a:rPr lang="en-NZ" sz="2400" dirty="0" smtClean="0"/>
              <a:t> between life and death</a:t>
            </a:r>
          </a:p>
          <a:p>
            <a:r>
              <a:rPr lang="en-NZ" sz="2400" dirty="0" smtClean="0"/>
              <a:t>I just have the </a:t>
            </a:r>
            <a:r>
              <a:rPr lang="en-NZ" sz="2400" b="1" dirty="0" smtClean="0"/>
              <a:t>educated eyes </a:t>
            </a:r>
            <a:r>
              <a:rPr lang="en-NZ" sz="2400" dirty="0" smtClean="0"/>
              <a:t>that </a:t>
            </a:r>
            <a:r>
              <a:rPr lang="en-NZ" sz="2400" b="1" dirty="0" smtClean="0"/>
              <a:t>prevent</a:t>
            </a:r>
            <a:r>
              <a:rPr lang="en-NZ" sz="2400" dirty="0" smtClean="0"/>
              <a:t> medical errors, injuries and other catastrophes</a:t>
            </a:r>
          </a:p>
          <a:p>
            <a:r>
              <a:rPr lang="en-NZ" sz="2400" dirty="0" smtClean="0"/>
              <a:t>I just </a:t>
            </a:r>
            <a:r>
              <a:rPr lang="en-NZ" sz="2400" b="1" dirty="0" smtClean="0"/>
              <a:t>educate</a:t>
            </a:r>
            <a:r>
              <a:rPr lang="en-NZ" sz="2400" dirty="0" smtClean="0"/>
              <a:t> patients and families about how to maintain their health</a:t>
            </a:r>
          </a:p>
          <a:p>
            <a:r>
              <a:rPr lang="en-NZ" sz="2400" dirty="0" smtClean="0"/>
              <a:t>I just make the </a:t>
            </a:r>
            <a:r>
              <a:rPr lang="en-NZ" sz="2400" b="1" dirty="0" smtClean="0"/>
              <a:t>difference</a:t>
            </a:r>
            <a:r>
              <a:rPr lang="en-NZ" sz="2400" dirty="0" smtClean="0"/>
              <a:t> between a person staying in their own home and going to a nursing home</a:t>
            </a:r>
          </a:p>
          <a:p>
            <a:r>
              <a:rPr lang="en-NZ" sz="2400" dirty="0" smtClean="0"/>
              <a:t>I just make the </a:t>
            </a:r>
            <a:r>
              <a:rPr lang="en-NZ" sz="2400" b="1" dirty="0" smtClean="0"/>
              <a:t>difference</a:t>
            </a:r>
            <a:r>
              <a:rPr lang="en-NZ" sz="2400" dirty="0" smtClean="0"/>
              <a:t> between dying in agony and dying in </a:t>
            </a:r>
            <a:r>
              <a:rPr lang="en-NZ" sz="2400" b="1" dirty="0" smtClean="0"/>
              <a:t>comfort</a:t>
            </a:r>
            <a:r>
              <a:rPr lang="en-NZ" sz="2400" dirty="0" smtClean="0"/>
              <a:t> and with </a:t>
            </a:r>
            <a:r>
              <a:rPr lang="en-NZ" sz="2400" b="1" dirty="0" smtClean="0"/>
              <a:t>dignity</a:t>
            </a:r>
          </a:p>
          <a:p>
            <a:r>
              <a:rPr lang="en-NZ" sz="2400" dirty="0" smtClean="0"/>
              <a:t>I’m just </a:t>
            </a:r>
            <a:r>
              <a:rPr lang="en-NZ" sz="2400" b="1" dirty="0" smtClean="0"/>
              <a:t>central</a:t>
            </a:r>
            <a:r>
              <a:rPr lang="en-NZ" sz="2400" dirty="0" smtClean="0"/>
              <a:t> to providing the </a:t>
            </a:r>
            <a:r>
              <a:rPr lang="en-NZ" sz="2400" b="1" dirty="0" smtClean="0"/>
              <a:t>real</a:t>
            </a:r>
            <a:r>
              <a:rPr lang="en-NZ" sz="2400" dirty="0" smtClean="0"/>
              <a:t> bottom-line in health care</a:t>
            </a:r>
          </a:p>
          <a:p>
            <a:pPr marL="0" indent="0" algn="r">
              <a:buNone/>
            </a:pPr>
            <a:r>
              <a:rPr lang="en-NZ" sz="2400" dirty="0" smtClean="0"/>
              <a:t>Suzanne Gordon 2001</a:t>
            </a:r>
            <a:endParaRPr lang="en-NZ" sz="2400" dirty="0"/>
          </a:p>
        </p:txBody>
      </p:sp>
    </p:spTree>
    <p:extLst>
      <p:ext uri="{BB962C8B-B14F-4D97-AF65-F5344CB8AC3E}">
        <p14:creationId xmlns:p14="http://schemas.microsoft.com/office/powerpoint/2010/main" val="996993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332656"/>
            <a:ext cx="8229600" cy="780696"/>
          </a:xfrm>
        </p:spPr>
        <p:txBody>
          <a:bodyPr>
            <a:normAutofit fontScale="90000"/>
          </a:bodyPr>
          <a:lstStyle/>
          <a:p>
            <a:r>
              <a:rPr lang="en-NZ" dirty="0" smtClean="0"/>
              <a:t>As nurses we:</a:t>
            </a:r>
            <a:endParaRPr lang="en-NZ" dirty="0"/>
          </a:p>
        </p:txBody>
      </p:sp>
      <p:sp>
        <p:nvSpPr>
          <p:cNvPr id="3" name="Content Placeholder 2"/>
          <p:cNvSpPr>
            <a:spLocks noGrp="1"/>
          </p:cNvSpPr>
          <p:nvPr>
            <p:ph idx="1"/>
          </p:nvPr>
        </p:nvSpPr>
        <p:spPr>
          <a:xfrm>
            <a:off x="457200" y="1268760"/>
            <a:ext cx="8229600" cy="5055840"/>
          </a:xfrm>
        </p:spPr>
        <p:txBody>
          <a:bodyPr>
            <a:noAutofit/>
          </a:bodyPr>
          <a:lstStyle/>
          <a:p>
            <a:endParaRPr lang="en-NZ" sz="2000" dirty="0" smtClean="0"/>
          </a:p>
          <a:p>
            <a:r>
              <a:rPr lang="en-NZ" sz="2000" dirty="0" smtClean="0"/>
              <a:t>Care for the </a:t>
            </a:r>
            <a:r>
              <a:rPr lang="en-NZ" sz="2000" b="1" dirty="0" smtClean="0"/>
              <a:t>whole person </a:t>
            </a:r>
            <a:r>
              <a:rPr lang="en-NZ" sz="2000" dirty="0" smtClean="0"/>
              <a:t>– compassion, empathy</a:t>
            </a:r>
          </a:p>
          <a:p>
            <a:r>
              <a:rPr lang="en-NZ" sz="2000" dirty="0" smtClean="0"/>
              <a:t>Required to </a:t>
            </a:r>
            <a:r>
              <a:rPr lang="en-NZ" sz="2000" b="1" dirty="0" smtClean="0"/>
              <a:t>provide </a:t>
            </a:r>
            <a:r>
              <a:rPr lang="en-NZ" sz="2000" b="1" dirty="0"/>
              <a:t>non-judgmental </a:t>
            </a:r>
            <a:r>
              <a:rPr lang="en-NZ" sz="2000" b="1" dirty="0" smtClean="0"/>
              <a:t>care</a:t>
            </a:r>
          </a:p>
          <a:p>
            <a:r>
              <a:rPr lang="en-NZ" sz="2000" dirty="0"/>
              <a:t>Develop </a:t>
            </a:r>
            <a:r>
              <a:rPr lang="en-NZ" sz="2000" b="1" dirty="0"/>
              <a:t>therapeutic relationships </a:t>
            </a:r>
            <a:r>
              <a:rPr lang="en-NZ" sz="2000" dirty="0"/>
              <a:t>that enable us to work in </a:t>
            </a:r>
            <a:r>
              <a:rPr lang="en-NZ" sz="2000" b="1" dirty="0"/>
              <a:t>negotiated partnerships </a:t>
            </a:r>
            <a:r>
              <a:rPr lang="en-NZ" sz="2000" dirty="0"/>
              <a:t>with patients and whanau to assess, plan, deliver and evaluate care</a:t>
            </a:r>
          </a:p>
          <a:p>
            <a:r>
              <a:rPr lang="en-NZ" sz="2000" dirty="0" smtClean="0"/>
              <a:t>Undertake </a:t>
            </a:r>
            <a:r>
              <a:rPr lang="en-NZ" sz="2000" b="1" dirty="0" smtClean="0"/>
              <a:t>comprehensive nursing assessments </a:t>
            </a:r>
            <a:r>
              <a:rPr lang="en-NZ" sz="2000" dirty="0" smtClean="0"/>
              <a:t>that include social/ family, spiritual, mental / emotional and physical wellbeing</a:t>
            </a:r>
          </a:p>
          <a:p>
            <a:r>
              <a:rPr lang="en-NZ" sz="2000" dirty="0" smtClean="0"/>
              <a:t>Provide health information in a manner that </a:t>
            </a:r>
            <a:r>
              <a:rPr lang="en-NZ" sz="2000" b="1" dirty="0" smtClean="0"/>
              <a:t>improves health literacy</a:t>
            </a:r>
            <a:r>
              <a:rPr lang="en-NZ" sz="2000" dirty="0" smtClean="0"/>
              <a:t> and enables patients to </a:t>
            </a:r>
            <a:r>
              <a:rPr lang="en-NZ" sz="2000" b="1" dirty="0" smtClean="0"/>
              <a:t>self-manage</a:t>
            </a:r>
            <a:r>
              <a:rPr lang="en-NZ" sz="2000" dirty="0" smtClean="0"/>
              <a:t> their health</a:t>
            </a:r>
          </a:p>
          <a:p>
            <a:r>
              <a:rPr lang="en-NZ" sz="2000" dirty="0" smtClean="0"/>
              <a:t>Can make a </a:t>
            </a:r>
            <a:r>
              <a:rPr lang="en-NZ" sz="2000" b="1" dirty="0" smtClean="0"/>
              <a:t>difference to health outcomes, inequities and health disparities </a:t>
            </a:r>
            <a:r>
              <a:rPr lang="en-NZ" sz="2000" dirty="0" smtClean="0"/>
              <a:t>for Māori and other vulnerable populations</a:t>
            </a:r>
          </a:p>
          <a:p>
            <a:r>
              <a:rPr lang="en-NZ" sz="2000" b="1" dirty="0" smtClean="0"/>
              <a:t>Advocate</a:t>
            </a:r>
            <a:r>
              <a:rPr lang="en-NZ" sz="2000" dirty="0" smtClean="0"/>
              <a:t> on behalf of others</a:t>
            </a:r>
            <a:endParaRPr lang="en-NZ" sz="2000" dirty="0"/>
          </a:p>
        </p:txBody>
      </p:sp>
    </p:spTree>
    <p:extLst>
      <p:ext uri="{BB962C8B-B14F-4D97-AF65-F5344CB8AC3E}">
        <p14:creationId xmlns:p14="http://schemas.microsoft.com/office/powerpoint/2010/main" val="412077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52704"/>
          </a:xfrm>
        </p:spPr>
        <p:txBody>
          <a:bodyPr/>
          <a:lstStyle/>
          <a:p>
            <a:r>
              <a:rPr lang="en-NZ" dirty="0" smtClean="0"/>
              <a:t>Being an advocate</a:t>
            </a:r>
            <a:endParaRPr lang="en-NZ" dirty="0"/>
          </a:p>
        </p:txBody>
      </p:sp>
      <p:sp>
        <p:nvSpPr>
          <p:cNvPr id="3" name="Content Placeholder 2"/>
          <p:cNvSpPr>
            <a:spLocks noGrp="1"/>
          </p:cNvSpPr>
          <p:nvPr>
            <p:ph idx="1"/>
          </p:nvPr>
        </p:nvSpPr>
        <p:spPr/>
        <p:txBody>
          <a:bodyPr>
            <a:normAutofit/>
          </a:bodyPr>
          <a:lstStyle/>
          <a:p>
            <a:pPr marL="0" indent="0">
              <a:buNone/>
            </a:pPr>
            <a:r>
              <a:rPr lang="en-NZ" dirty="0" smtClean="0"/>
              <a:t>Nurses play an important role as an advocate, we speak up or put forward a case on someone else’ behalf</a:t>
            </a:r>
          </a:p>
          <a:p>
            <a:pPr marL="0" indent="0">
              <a:buNone/>
            </a:pPr>
            <a:endParaRPr lang="en-NZ" dirty="0"/>
          </a:p>
          <a:p>
            <a:pPr marL="0" indent="0">
              <a:buNone/>
            </a:pPr>
            <a:r>
              <a:rPr lang="en-NZ" dirty="0" smtClean="0"/>
              <a:t>In pairs share how you have advocated for:</a:t>
            </a:r>
          </a:p>
          <a:p>
            <a:pPr marL="0" indent="0">
              <a:buNone/>
            </a:pPr>
            <a:endParaRPr lang="en-NZ" dirty="0" smtClean="0"/>
          </a:p>
          <a:p>
            <a:r>
              <a:rPr lang="en-NZ" dirty="0" smtClean="0"/>
              <a:t>Patients, whanau/families, communities</a:t>
            </a:r>
            <a:endParaRPr lang="en-NZ" dirty="0"/>
          </a:p>
          <a:p>
            <a:r>
              <a:rPr lang="en-NZ" dirty="0" smtClean="0"/>
              <a:t>Nursing colleagues</a:t>
            </a:r>
          </a:p>
          <a:p>
            <a:r>
              <a:rPr lang="en-NZ" dirty="0" smtClean="0"/>
              <a:t>The circumstances in which you have had to be an advocate</a:t>
            </a:r>
          </a:p>
        </p:txBody>
      </p:sp>
    </p:spTree>
    <p:extLst>
      <p:ext uri="{BB962C8B-B14F-4D97-AF65-F5344CB8AC3E}">
        <p14:creationId xmlns:p14="http://schemas.microsoft.com/office/powerpoint/2010/main" val="346460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08688"/>
          </a:xfrm>
        </p:spPr>
        <p:txBody>
          <a:bodyPr>
            <a:normAutofit fontScale="90000"/>
          </a:bodyPr>
          <a:lstStyle/>
          <a:p>
            <a:r>
              <a:rPr lang="en-NZ" dirty="0" smtClean="0"/>
              <a:t>Nurses: A voice for the vulnerable</a:t>
            </a:r>
            <a:endParaRPr lang="en-NZ" dirty="0"/>
          </a:p>
        </p:txBody>
      </p:sp>
      <p:sp>
        <p:nvSpPr>
          <p:cNvPr id="3" name="Content Placeholder 2"/>
          <p:cNvSpPr>
            <a:spLocks noGrp="1"/>
          </p:cNvSpPr>
          <p:nvPr>
            <p:ph idx="1"/>
          </p:nvPr>
        </p:nvSpPr>
        <p:spPr>
          <a:xfrm>
            <a:off x="457200" y="1844824"/>
            <a:ext cx="8229600" cy="4479776"/>
          </a:xfrm>
        </p:spPr>
        <p:txBody>
          <a:bodyPr>
            <a:normAutofit/>
          </a:bodyPr>
          <a:lstStyle/>
          <a:p>
            <a:pPr marL="0" indent="0">
              <a:buNone/>
            </a:pPr>
            <a:r>
              <a:rPr lang="en-NZ" sz="3200" dirty="0" smtClean="0"/>
              <a:t>Levels of advocacy</a:t>
            </a:r>
          </a:p>
          <a:p>
            <a:r>
              <a:rPr lang="en-NZ" sz="3200" dirty="0" smtClean="0"/>
              <a:t>Patient care- meeting patient needs</a:t>
            </a:r>
          </a:p>
          <a:p>
            <a:r>
              <a:rPr lang="en-NZ" sz="3200" dirty="0" smtClean="0"/>
              <a:t>Access to services / treatment</a:t>
            </a:r>
          </a:p>
          <a:p>
            <a:r>
              <a:rPr lang="en-NZ" sz="3200" dirty="0" smtClean="0"/>
              <a:t>Organisation level - policies responsive to patient needs, health care outcomes</a:t>
            </a:r>
          </a:p>
          <a:p>
            <a:r>
              <a:rPr lang="en-NZ" sz="3200" dirty="0" smtClean="0"/>
              <a:t>Regional level – access to services</a:t>
            </a:r>
          </a:p>
          <a:p>
            <a:r>
              <a:rPr lang="en-NZ" sz="3200" dirty="0" smtClean="0"/>
              <a:t>National level – funding, policies</a:t>
            </a:r>
          </a:p>
          <a:p>
            <a:endParaRPr lang="en-NZ" sz="3200" dirty="0"/>
          </a:p>
        </p:txBody>
      </p:sp>
    </p:spTree>
    <p:extLst>
      <p:ext uri="{BB962C8B-B14F-4D97-AF65-F5344CB8AC3E}">
        <p14:creationId xmlns:p14="http://schemas.microsoft.com/office/powerpoint/2010/main" val="1743632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80696"/>
          </a:xfrm>
        </p:spPr>
        <p:txBody>
          <a:bodyPr>
            <a:normAutofit fontScale="90000"/>
          </a:bodyPr>
          <a:lstStyle/>
          <a:p>
            <a:r>
              <a:rPr lang="en-NZ" dirty="0" smtClean="0"/>
              <a:t>Population of Waikato DHB Region</a:t>
            </a:r>
            <a:endParaRPr lang="en-NZ" dirty="0"/>
          </a:p>
        </p:txBody>
      </p:sp>
      <p:sp>
        <p:nvSpPr>
          <p:cNvPr id="5" name="Content Placeholder 4"/>
          <p:cNvSpPr>
            <a:spLocks noGrp="1"/>
          </p:cNvSpPr>
          <p:nvPr>
            <p:ph sz="half" idx="2"/>
          </p:nvPr>
        </p:nvSpPr>
        <p:spPr>
          <a:xfrm>
            <a:off x="4648200" y="1920085"/>
            <a:ext cx="4038600" cy="3813171"/>
          </a:xfrm>
        </p:spPr>
        <p:txBody>
          <a:bodyPr>
            <a:normAutofit/>
          </a:bodyPr>
          <a:lstStyle/>
          <a:p>
            <a:r>
              <a:rPr lang="en-NZ" sz="2000" dirty="0" smtClean="0"/>
              <a:t>60% of population lives outside the main urban areas</a:t>
            </a:r>
          </a:p>
          <a:p>
            <a:r>
              <a:rPr lang="en-NZ" sz="2000" dirty="0" smtClean="0"/>
              <a:t>More rural than NZ as a whole</a:t>
            </a:r>
          </a:p>
          <a:p>
            <a:r>
              <a:rPr lang="en-NZ" sz="2000" dirty="0" smtClean="0"/>
              <a:t>Aging population</a:t>
            </a:r>
          </a:p>
          <a:p>
            <a:r>
              <a:rPr lang="en-NZ" sz="2000" dirty="0" smtClean="0"/>
              <a:t>Growing Maori population 23 %</a:t>
            </a:r>
          </a:p>
          <a:p>
            <a:r>
              <a:rPr lang="en-NZ" sz="2000" dirty="0" smtClean="0"/>
              <a:t>Higher percentage live in areas of low socio-economic status than rest of NZ</a:t>
            </a:r>
          </a:p>
          <a:p>
            <a:r>
              <a:rPr lang="en-NZ" sz="2000" dirty="0" smtClean="0"/>
              <a:t>Increase in people with chronic illnesses</a:t>
            </a:r>
          </a:p>
        </p:txBody>
      </p:sp>
      <p:pic>
        <p:nvPicPr>
          <p:cNvPr id="205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852936"/>
            <a:ext cx="3888432" cy="25363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6"/>
          <p:cNvSpPr>
            <a:spLocks noGrp="1"/>
          </p:cNvSpPr>
          <p:nvPr>
            <p:ph sz="half" idx="1"/>
          </p:nvPr>
        </p:nvSpPr>
        <p:spPr>
          <a:xfrm>
            <a:off x="457200" y="2708919"/>
            <a:ext cx="4038600" cy="2680321"/>
          </a:xfrm>
        </p:spPr>
        <p:txBody>
          <a:bodyPr>
            <a:normAutofit/>
          </a:bodyPr>
          <a:lstStyle/>
          <a:p>
            <a:endParaRPr lang="en-NZ" dirty="0"/>
          </a:p>
        </p:txBody>
      </p:sp>
    </p:spTree>
    <p:extLst>
      <p:ext uri="{BB962C8B-B14F-4D97-AF65-F5344CB8AC3E}">
        <p14:creationId xmlns:p14="http://schemas.microsoft.com/office/powerpoint/2010/main" val="21165220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827584" y="1340768"/>
            <a:ext cx="7488832" cy="4389437"/>
          </a:xfrm>
        </p:spPr>
        <p:txBody>
          <a:bodyPr>
            <a:normAutofit/>
          </a:bodyPr>
          <a:lstStyle/>
          <a:p>
            <a:pPr marL="0" indent="0" algn="ctr">
              <a:buNone/>
            </a:pPr>
            <a:endParaRPr lang="en-NZ" sz="4800" dirty="0" smtClean="0"/>
          </a:p>
          <a:p>
            <a:pPr marL="0" indent="0" algn="ctr">
              <a:buNone/>
            </a:pPr>
            <a:r>
              <a:rPr lang="en-NZ" sz="4800" dirty="0" smtClean="0"/>
              <a:t>Who are the vulnerable people who access your services?</a:t>
            </a:r>
            <a:endParaRPr lang="en-NZ" sz="4800" dirty="0"/>
          </a:p>
        </p:txBody>
      </p:sp>
    </p:spTree>
    <p:extLst>
      <p:ext uri="{BB962C8B-B14F-4D97-AF65-F5344CB8AC3E}">
        <p14:creationId xmlns:p14="http://schemas.microsoft.com/office/powerpoint/2010/main" val="3370810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NZ" dirty="0" smtClean="0"/>
              <a:t>Equality and Equity</a:t>
            </a:r>
            <a:endParaRPr lang="en-NZ" dirty="0"/>
          </a:p>
        </p:txBody>
      </p:sp>
      <p:pic>
        <p:nvPicPr>
          <p:cNvPr id="4" name="Content Placeholder 3"/>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68702" y="1920875"/>
            <a:ext cx="4015596" cy="443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Content Placeholder 5"/>
          <p:cNvSpPr>
            <a:spLocks noGrp="1"/>
          </p:cNvSpPr>
          <p:nvPr>
            <p:ph sz="half" idx="2"/>
          </p:nvPr>
        </p:nvSpPr>
        <p:spPr>
          <a:xfrm>
            <a:off x="5796136" y="1481328"/>
            <a:ext cx="2890664" cy="4525963"/>
          </a:xfrm>
        </p:spPr>
        <p:txBody>
          <a:bodyPr>
            <a:normAutofit fontScale="92500" lnSpcReduction="10000"/>
          </a:bodyPr>
          <a:lstStyle/>
          <a:p>
            <a:pPr>
              <a:spcBef>
                <a:spcPct val="0"/>
              </a:spcBef>
              <a:buFontTx/>
              <a:buNone/>
            </a:pPr>
            <a:r>
              <a:rPr lang="en-NZ" altLang="en-US" i="1" dirty="0" smtClean="0"/>
              <a:t>Health inequities create additional barriers to accessing health care in a timely way.</a:t>
            </a:r>
            <a:endParaRPr lang="en-NZ" altLang="en-US" dirty="0" smtClean="0"/>
          </a:p>
          <a:p>
            <a:pPr>
              <a:spcBef>
                <a:spcPct val="0"/>
              </a:spcBef>
              <a:buFontTx/>
              <a:buNone/>
            </a:pPr>
            <a:endParaRPr lang="en-NZ" altLang="en-US" i="1" dirty="0" smtClean="0"/>
          </a:p>
          <a:p>
            <a:pPr>
              <a:spcBef>
                <a:spcPct val="0"/>
              </a:spcBef>
              <a:buFontTx/>
              <a:buNone/>
            </a:pPr>
            <a:r>
              <a:rPr lang="en-NZ" altLang="en-US" i="1" dirty="0" smtClean="0"/>
              <a:t>    These are differences in health which are </a:t>
            </a:r>
            <a:r>
              <a:rPr lang="en-NZ" altLang="en-US" i="1" dirty="0" smtClean="0">
                <a:solidFill>
                  <a:srgbClr val="339933"/>
                </a:solidFill>
              </a:rPr>
              <a:t>unfair, avoidable </a:t>
            </a:r>
            <a:r>
              <a:rPr lang="en-NZ" altLang="en-US" i="1" dirty="0" smtClean="0"/>
              <a:t>and </a:t>
            </a:r>
            <a:r>
              <a:rPr lang="en-NZ" altLang="en-US" i="1" dirty="0" smtClean="0">
                <a:solidFill>
                  <a:srgbClr val="339933"/>
                </a:solidFill>
              </a:rPr>
              <a:t>remedial. </a:t>
            </a:r>
          </a:p>
          <a:p>
            <a:pPr>
              <a:spcBef>
                <a:spcPct val="0"/>
              </a:spcBef>
              <a:buFontTx/>
              <a:buNone/>
            </a:pPr>
            <a:r>
              <a:rPr lang="en-NZ" altLang="en-US" b="1" i="1" dirty="0" smtClean="0"/>
              <a:t>    </a:t>
            </a:r>
            <a:r>
              <a:rPr lang="en-NZ" altLang="en-US" b="1" dirty="0" smtClean="0"/>
              <a:t>= fixable </a:t>
            </a:r>
          </a:p>
          <a:p>
            <a:endParaRPr lang="en-NZ" dirty="0"/>
          </a:p>
        </p:txBody>
      </p:sp>
    </p:spTree>
    <p:extLst>
      <p:ext uri="{BB962C8B-B14F-4D97-AF65-F5344CB8AC3E}">
        <p14:creationId xmlns:p14="http://schemas.microsoft.com/office/powerpoint/2010/main" val="15413832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2993</TotalTime>
  <Words>1387</Words>
  <Application>Microsoft Office PowerPoint</Application>
  <PresentationFormat>On-screen Show (4:3)</PresentationFormat>
  <Paragraphs>157</Paragraphs>
  <Slides>20</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Calibri</vt:lpstr>
      <vt:lpstr>Constantia</vt:lpstr>
      <vt:lpstr>Wingdings 2</vt:lpstr>
      <vt:lpstr>Flow</vt:lpstr>
      <vt:lpstr>Nurses: A voice for the vulnerable </vt:lpstr>
      <vt:lpstr>I am a nurse</vt:lpstr>
      <vt:lpstr>I’m ‘Just a nurse’</vt:lpstr>
      <vt:lpstr>As nurses we:</vt:lpstr>
      <vt:lpstr>Being an advocate</vt:lpstr>
      <vt:lpstr>Nurses: A voice for the vulnerable</vt:lpstr>
      <vt:lpstr>Population of Waikato DHB Region</vt:lpstr>
      <vt:lpstr>PowerPoint Presentation</vt:lpstr>
      <vt:lpstr>Equality and Equity</vt:lpstr>
      <vt:lpstr>A workforce to meet needs of culturally diverse population</vt:lpstr>
      <vt:lpstr>Ethnicity of nursing workforce</vt:lpstr>
      <vt:lpstr>Cultural Competence</vt:lpstr>
      <vt:lpstr>Cultural Safety</vt:lpstr>
      <vt:lpstr>PowerPoint Presentation</vt:lpstr>
      <vt:lpstr>A workforce to reflect the population</vt:lpstr>
      <vt:lpstr>  Why?</vt:lpstr>
      <vt:lpstr>Developing the Māori nursing workforce</vt:lpstr>
      <vt:lpstr>As Māori nurses we: </vt:lpstr>
      <vt:lpstr>     Te Kapunga Putohe (The Restless Hands)  A Māori centred nursing practice model </vt:lpstr>
      <vt:lpstr>PowerPoint Presentation</vt:lpstr>
    </vt:vector>
  </TitlesOfParts>
  <Company>Waikato DHB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Nurses: A Voice to Lead</dc:title>
  <dc:creator>Christine Lynne Baker</dc:creator>
  <cp:lastModifiedBy>Sandra Bennett</cp:lastModifiedBy>
  <cp:revision>53</cp:revision>
  <cp:lastPrinted>2017-06-20T19:40:06Z</cp:lastPrinted>
  <dcterms:created xsi:type="dcterms:W3CDTF">2017-05-09T20:15:29Z</dcterms:created>
  <dcterms:modified xsi:type="dcterms:W3CDTF">2017-06-21T22:03:08Z</dcterms:modified>
</cp:coreProperties>
</file>